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10"/>
  </p:notesMasterIdLst>
  <p:sldIdLst>
    <p:sldId id="256" r:id="rId2"/>
    <p:sldId id="257" r:id="rId3"/>
    <p:sldId id="286" r:id="rId4"/>
    <p:sldId id="259" r:id="rId5"/>
    <p:sldId id="284" r:id="rId6"/>
    <p:sldId id="285" r:id="rId7"/>
    <p:sldId id="283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477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FE4515-F315-432C-8D5B-5D1CD5FD9D88}" type="doc">
      <dgm:prSet loTypeId="urn:microsoft.com/office/officeart/2005/8/layout/hierarchy4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0E0720F-EBAF-4561-BECF-A1815A5CA69B}">
      <dgm:prSet/>
      <dgm:spPr/>
      <dgm:t>
        <a:bodyPr/>
        <a:lstStyle/>
        <a:p>
          <a:pPr rtl="0"/>
          <a:r>
            <a:rPr lang="en-US" b="1" dirty="0" smtClean="0"/>
            <a:t>Environmental Health and Safety Specialist – Christine Powers</a:t>
          </a:r>
        </a:p>
        <a:p>
          <a:pPr rtl="0"/>
          <a:r>
            <a:rPr lang="en-US" b="1" dirty="0" smtClean="0"/>
            <a:t>Oversees safety program campus-wide and provides information on:</a:t>
          </a:r>
        </a:p>
        <a:p>
          <a:pPr rtl="0"/>
          <a:r>
            <a:rPr lang="en-US" altLang="en-US" dirty="0" smtClean="0">
              <a:ea typeface="ＭＳ Ｐゴシック" panose="020B0600070205080204" pitchFamily="34" charset="-128"/>
            </a:rPr>
            <a:t>Hazardous chemicals   Safety data sheets for chemicals   Ergonomics Electrical safety or fire safety     Other safety related issues</a:t>
          </a:r>
          <a:endParaRPr lang="en-US" dirty="0"/>
        </a:p>
      </dgm:t>
    </dgm:pt>
    <dgm:pt modelId="{2D969D3D-47A4-4844-A438-4D5BE8B02DF3}" type="parTrans" cxnId="{08E69938-C16D-4A28-B709-87C42E3A04F4}">
      <dgm:prSet/>
      <dgm:spPr/>
      <dgm:t>
        <a:bodyPr/>
        <a:lstStyle/>
        <a:p>
          <a:endParaRPr lang="en-US"/>
        </a:p>
      </dgm:t>
    </dgm:pt>
    <dgm:pt modelId="{D633D6FE-AA2B-4D96-9B8D-F95D1FA26614}" type="sibTrans" cxnId="{08E69938-C16D-4A28-B709-87C42E3A04F4}">
      <dgm:prSet/>
      <dgm:spPr/>
      <dgm:t>
        <a:bodyPr/>
        <a:lstStyle/>
        <a:p>
          <a:endParaRPr lang="en-US"/>
        </a:p>
      </dgm:t>
    </dgm:pt>
    <dgm:pt modelId="{B7A9EF0E-CB32-4F3F-BF7C-E6318848CE73}">
      <dgm:prSet/>
      <dgm:spPr/>
      <dgm:t>
        <a:bodyPr/>
        <a:lstStyle/>
        <a:p>
          <a:pPr rtl="0"/>
          <a:r>
            <a:rPr lang="en-US" b="1" dirty="0" smtClean="0"/>
            <a:t>Maintains Safety Office in Maintenance Bldg., Rm 204 </a:t>
          </a:r>
          <a:endParaRPr lang="en-US" dirty="0"/>
        </a:p>
      </dgm:t>
    </dgm:pt>
    <dgm:pt modelId="{55290042-D484-41F6-90B4-B97E2FBFA405}" type="parTrans" cxnId="{0DF58A61-93E1-48D2-A012-ECE8B880AD44}">
      <dgm:prSet/>
      <dgm:spPr/>
      <dgm:t>
        <a:bodyPr/>
        <a:lstStyle/>
        <a:p>
          <a:endParaRPr lang="en-US"/>
        </a:p>
      </dgm:t>
    </dgm:pt>
    <dgm:pt modelId="{54A99478-E4C0-443F-BE92-771033800021}" type="sibTrans" cxnId="{0DF58A61-93E1-48D2-A012-ECE8B880AD44}">
      <dgm:prSet/>
      <dgm:spPr/>
      <dgm:t>
        <a:bodyPr/>
        <a:lstStyle/>
        <a:p>
          <a:endParaRPr lang="en-US"/>
        </a:p>
      </dgm:t>
    </dgm:pt>
    <dgm:pt modelId="{045FF7CC-0A07-4959-97E5-B144B6A831A9}">
      <dgm:prSet/>
      <dgm:spPr/>
      <dgm:t>
        <a:bodyPr/>
        <a:lstStyle/>
        <a:p>
          <a:pPr rtl="0"/>
          <a:r>
            <a:rPr lang="en-US" b="1" dirty="0" smtClean="0"/>
            <a:t>Oversees campus-wide Safety</a:t>
          </a:r>
          <a:br>
            <a:rPr lang="en-US" b="1" dirty="0" smtClean="0"/>
          </a:br>
          <a:r>
            <a:rPr lang="en-US" b="1" dirty="0" smtClean="0"/>
            <a:t>Committee with one rep per building</a:t>
          </a:r>
          <a:endParaRPr lang="en-US" dirty="0"/>
        </a:p>
      </dgm:t>
    </dgm:pt>
    <dgm:pt modelId="{2E49BFFC-537C-4A83-979B-B43D06C7A48A}" type="parTrans" cxnId="{61D16993-437E-4965-B36E-946BFA00036B}">
      <dgm:prSet/>
      <dgm:spPr/>
      <dgm:t>
        <a:bodyPr/>
        <a:lstStyle/>
        <a:p>
          <a:endParaRPr lang="en-US"/>
        </a:p>
      </dgm:t>
    </dgm:pt>
    <dgm:pt modelId="{5EF43418-F304-4033-B642-0B87F92BAEF1}" type="sibTrans" cxnId="{61D16993-437E-4965-B36E-946BFA00036B}">
      <dgm:prSet/>
      <dgm:spPr/>
      <dgm:t>
        <a:bodyPr/>
        <a:lstStyle/>
        <a:p>
          <a:endParaRPr lang="en-US"/>
        </a:p>
      </dgm:t>
    </dgm:pt>
    <dgm:pt modelId="{1BB98342-F6D1-414F-8525-B60B0A03FB37}">
      <dgm:prSet/>
      <dgm:spPr/>
      <dgm:t>
        <a:bodyPr/>
        <a:lstStyle/>
        <a:p>
          <a:pPr rtl="0"/>
          <a:r>
            <a:rPr lang="en-US" b="1" dirty="0" smtClean="0"/>
            <a:t>Maintains Bulletin Boards with “Right to Know” info</a:t>
          </a:r>
          <a:endParaRPr lang="en-US" dirty="0"/>
        </a:p>
      </dgm:t>
    </dgm:pt>
    <dgm:pt modelId="{117CFBBE-D9AE-4406-90EB-5D58C5241BC1}" type="parTrans" cxnId="{3B13DAEB-994E-4065-80CD-D4805CDF9390}">
      <dgm:prSet/>
      <dgm:spPr/>
      <dgm:t>
        <a:bodyPr/>
        <a:lstStyle/>
        <a:p>
          <a:endParaRPr lang="en-US"/>
        </a:p>
      </dgm:t>
    </dgm:pt>
    <dgm:pt modelId="{41BD17DB-167F-449B-BF6F-DE7291B30604}" type="sibTrans" cxnId="{3B13DAEB-994E-4065-80CD-D4805CDF9390}">
      <dgm:prSet/>
      <dgm:spPr/>
      <dgm:t>
        <a:bodyPr/>
        <a:lstStyle/>
        <a:p>
          <a:endParaRPr lang="en-US"/>
        </a:p>
      </dgm:t>
    </dgm:pt>
    <dgm:pt modelId="{A8141D29-98D0-40EB-B410-FA0B73FC3493}">
      <dgm:prSet/>
      <dgm:spPr/>
      <dgm:t>
        <a:bodyPr/>
        <a:lstStyle/>
        <a:p>
          <a:pPr rtl="0"/>
          <a:r>
            <a:rPr lang="en-US" altLang="en-US" b="1" dirty="0" smtClean="0"/>
            <a:t>Posts OSHA Safety Data Sheets and Reports </a:t>
          </a:r>
          <a:endParaRPr lang="en-US" dirty="0"/>
        </a:p>
      </dgm:t>
    </dgm:pt>
    <dgm:pt modelId="{DC88A73C-1B43-4ABF-9D67-F52AD3B0E45A}" type="parTrans" cxnId="{6C550BB0-EAB5-4EB4-875E-F2FFB6ABDD0C}">
      <dgm:prSet/>
      <dgm:spPr/>
      <dgm:t>
        <a:bodyPr/>
        <a:lstStyle/>
        <a:p>
          <a:endParaRPr lang="en-US"/>
        </a:p>
      </dgm:t>
    </dgm:pt>
    <dgm:pt modelId="{6D1EC0C7-25E5-49E8-8C38-8F19AE63C2F1}" type="sibTrans" cxnId="{6C550BB0-EAB5-4EB4-875E-F2FFB6ABDD0C}">
      <dgm:prSet/>
      <dgm:spPr/>
      <dgm:t>
        <a:bodyPr/>
        <a:lstStyle/>
        <a:p>
          <a:endParaRPr lang="en-US"/>
        </a:p>
      </dgm:t>
    </dgm:pt>
    <dgm:pt modelId="{3B03596F-FF2E-4935-B73B-62F178054E08}" type="pres">
      <dgm:prSet presAssocID="{B2FE4515-F315-432C-8D5B-5D1CD5FD9D8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9D808F1-0916-413C-9FD1-2EDC183DE009}" type="pres">
      <dgm:prSet presAssocID="{30E0720F-EBAF-4561-BECF-A1815A5CA69B}" presName="vertOne" presStyleCnt="0"/>
      <dgm:spPr/>
    </dgm:pt>
    <dgm:pt modelId="{EE07A680-7EBB-46BE-A524-85CBFB1A4E0D}" type="pres">
      <dgm:prSet presAssocID="{30E0720F-EBAF-4561-BECF-A1815A5CA69B}" presName="txOne" presStyleLbl="node0" presStyleIdx="0" presStyleCnt="1" custScaleX="100032" custScaleY="168086" custLinFactNeighborX="113" custLinFactNeighborY="156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1276B7-8351-4CEF-BD99-9F86C19400DA}" type="pres">
      <dgm:prSet presAssocID="{30E0720F-EBAF-4561-BECF-A1815A5CA69B}" presName="parTransOne" presStyleCnt="0"/>
      <dgm:spPr/>
    </dgm:pt>
    <dgm:pt modelId="{8AACA857-C598-468E-92F6-AE8A25C13D00}" type="pres">
      <dgm:prSet presAssocID="{30E0720F-EBAF-4561-BECF-A1815A5CA69B}" presName="horzOne" presStyleCnt="0"/>
      <dgm:spPr/>
    </dgm:pt>
    <dgm:pt modelId="{B30D2BCA-5203-40BD-BEE7-3648240F425C}" type="pres">
      <dgm:prSet presAssocID="{1BB98342-F6D1-414F-8525-B60B0A03FB37}" presName="vertTwo" presStyleCnt="0"/>
      <dgm:spPr/>
    </dgm:pt>
    <dgm:pt modelId="{A4EF4D5F-ED87-458E-A1D1-062EA0D2A98C}" type="pres">
      <dgm:prSet presAssocID="{1BB98342-F6D1-414F-8525-B60B0A03FB37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C1AED3-A9BA-48B5-BD05-D2BF21966668}" type="pres">
      <dgm:prSet presAssocID="{1BB98342-F6D1-414F-8525-B60B0A03FB37}" presName="horzTwo" presStyleCnt="0"/>
      <dgm:spPr/>
    </dgm:pt>
    <dgm:pt modelId="{DD09F3D5-4AF6-4290-9B71-3EDF446AADB2}" type="pres">
      <dgm:prSet presAssocID="{41BD17DB-167F-449B-BF6F-DE7291B30604}" presName="sibSpaceTwo" presStyleCnt="0"/>
      <dgm:spPr/>
    </dgm:pt>
    <dgm:pt modelId="{DEC6C059-2340-4DEF-AA0A-C7B700F8796D}" type="pres">
      <dgm:prSet presAssocID="{B7A9EF0E-CB32-4F3F-BF7C-E6318848CE73}" presName="vertTwo" presStyleCnt="0"/>
      <dgm:spPr/>
    </dgm:pt>
    <dgm:pt modelId="{2F1DFB4E-D8BB-46EA-8584-800E6FCB2320}" type="pres">
      <dgm:prSet presAssocID="{B7A9EF0E-CB32-4F3F-BF7C-E6318848CE73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95CEDD-857D-47BA-A1E2-E94FC76D83D4}" type="pres">
      <dgm:prSet presAssocID="{B7A9EF0E-CB32-4F3F-BF7C-E6318848CE73}" presName="horzTwo" presStyleCnt="0"/>
      <dgm:spPr/>
    </dgm:pt>
    <dgm:pt modelId="{44E7D05F-3FB9-45B0-A926-174B774AC15D}" type="pres">
      <dgm:prSet presAssocID="{54A99478-E4C0-443F-BE92-771033800021}" presName="sibSpaceTwo" presStyleCnt="0"/>
      <dgm:spPr/>
    </dgm:pt>
    <dgm:pt modelId="{F74EC456-8482-48B3-91D9-9C45FB685D9D}" type="pres">
      <dgm:prSet presAssocID="{045FF7CC-0A07-4959-97E5-B144B6A831A9}" presName="vertTwo" presStyleCnt="0"/>
      <dgm:spPr/>
    </dgm:pt>
    <dgm:pt modelId="{2750D037-9AA4-45B7-B5C6-F1C48A8AAB06}" type="pres">
      <dgm:prSet presAssocID="{045FF7CC-0A07-4959-97E5-B144B6A831A9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72630E-9F71-4EBB-ABBF-DD7FFEA7E565}" type="pres">
      <dgm:prSet presAssocID="{045FF7CC-0A07-4959-97E5-B144B6A831A9}" presName="horzTwo" presStyleCnt="0"/>
      <dgm:spPr/>
    </dgm:pt>
    <dgm:pt modelId="{1BD1B59E-C90F-4B7B-8A3C-AACA007E2844}" type="pres">
      <dgm:prSet presAssocID="{5EF43418-F304-4033-B642-0B87F92BAEF1}" presName="sibSpaceTwo" presStyleCnt="0"/>
      <dgm:spPr/>
    </dgm:pt>
    <dgm:pt modelId="{47E5C82C-FAEB-4E7B-8151-0E1B27221637}" type="pres">
      <dgm:prSet presAssocID="{A8141D29-98D0-40EB-B410-FA0B73FC3493}" presName="vertTwo" presStyleCnt="0"/>
      <dgm:spPr/>
    </dgm:pt>
    <dgm:pt modelId="{7B8D9E3A-E785-4971-93EF-167F3B038F50}" type="pres">
      <dgm:prSet presAssocID="{A8141D29-98D0-40EB-B410-FA0B73FC3493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C79C07-3CE4-4E39-AFFB-67DD0EDBF47F}" type="pres">
      <dgm:prSet presAssocID="{A8141D29-98D0-40EB-B410-FA0B73FC3493}" presName="horzTwo" presStyleCnt="0"/>
      <dgm:spPr/>
    </dgm:pt>
  </dgm:ptLst>
  <dgm:cxnLst>
    <dgm:cxn modelId="{08E69938-C16D-4A28-B709-87C42E3A04F4}" srcId="{B2FE4515-F315-432C-8D5B-5D1CD5FD9D88}" destId="{30E0720F-EBAF-4561-BECF-A1815A5CA69B}" srcOrd="0" destOrd="0" parTransId="{2D969D3D-47A4-4844-A438-4D5BE8B02DF3}" sibTransId="{D633D6FE-AA2B-4D96-9B8D-F95D1FA26614}"/>
    <dgm:cxn modelId="{A0053A86-6D47-462E-8842-5EC08C974D68}" type="presOf" srcId="{A8141D29-98D0-40EB-B410-FA0B73FC3493}" destId="{7B8D9E3A-E785-4971-93EF-167F3B038F50}" srcOrd="0" destOrd="0" presId="urn:microsoft.com/office/officeart/2005/8/layout/hierarchy4"/>
    <dgm:cxn modelId="{3B13DAEB-994E-4065-80CD-D4805CDF9390}" srcId="{30E0720F-EBAF-4561-BECF-A1815A5CA69B}" destId="{1BB98342-F6D1-414F-8525-B60B0A03FB37}" srcOrd="0" destOrd="0" parTransId="{117CFBBE-D9AE-4406-90EB-5D58C5241BC1}" sibTransId="{41BD17DB-167F-449B-BF6F-DE7291B30604}"/>
    <dgm:cxn modelId="{0DF58A61-93E1-48D2-A012-ECE8B880AD44}" srcId="{30E0720F-EBAF-4561-BECF-A1815A5CA69B}" destId="{B7A9EF0E-CB32-4F3F-BF7C-E6318848CE73}" srcOrd="1" destOrd="0" parTransId="{55290042-D484-41F6-90B4-B97E2FBFA405}" sibTransId="{54A99478-E4C0-443F-BE92-771033800021}"/>
    <dgm:cxn modelId="{49A52564-8BD6-4E7C-8E8E-689D15DB9745}" type="presOf" srcId="{B2FE4515-F315-432C-8D5B-5D1CD5FD9D88}" destId="{3B03596F-FF2E-4935-B73B-62F178054E08}" srcOrd="0" destOrd="0" presId="urn:microsoft.com/office/officeart/2005/8/layout/hierarchy4"/>
    <dgm:cxn modelId="{6C550BB0-EAB5-4EB4-875E-F2FFB6ABDD0C}" srcId="{30E0720F-EBAF-4561-BECF-A1815A5CA69B}" destId="{A8141D29-98D0-40EB-B410-FA0B73FC3493}" srcOrd="3" destOrd="0" parTransId="{DC88A73C-1B43-4ABF-9D67-F52AD3B0E45A}" sibTransId="{6D1EC0C7-25E5-49E8-8C38-8F19AE63C2F1}"/>
    <dgm:cxn modelId="{95117285-DEC9-4DDC-B7AA-AD6D79E73E2F}" type="presOf" srcId="{1BB98342-F6D1-414F-8525-B60B0A03FB37}" destId="{A4EF4D5F-ED87-458E-A1D1-062EA0D2A98C}" srcOrd="0" destOrd="0" presId="urn:microsoft.com/office/officeart/2005/8/layout/hierarchy4"/>
    <dgm:cxn modelId="{9EE3E39C-7771-4A15-AA36-184A82756ECA}" type="presOf" srcId="{045FF7CC-0A07-4959-97E5-B144B6A831A9}" destId="{2750D037-9AA4-45B7-B5C6-F1C48A8AAB06}" srcOrd="0" destOrd="0" presId="urn:microsoft.com/office/officeart/2005/8/layout/hierarchy4"/>
    <dgm:cxn modelId="{7397E248-15EF-4A49-8186-6A024317E993}" type="presOf" srcId="{B7A9EF0E-CB32-4F3F-BF7C-E6318848CE73}" destId="{2F1DFB4E-D8BB-46EA-8584-800E6FCB2320}" srcOrd="0" destOrd="0" presId="urn:microsoft.com/office/officeart/2005/8/layout/hierarchy4"/>
    <dgm:cxn modelId="{EA1509A8-1336-4FDA-AC35-A51C1941D2AE}" type="presOf" srcId="{30E0720F-EBAF-4561-BECF-A1815A5CA69B}" destId="{EE07A680-7EBB-46BE-A524-85CBFB1A4E0D}" srcOrd="0" destOrd="0" presId="urn:microsoft.com/office/officeart/2005/8/layout/hierarchy4"/>
    <dgm:cxn modelId="{61D16993-437E-4965-B36E-946BFA00036B}" srcId="{30E0720F-EBAF-4561-BECF-A1815A5CA69B}" destId="{045FF7CC-0A07-4959-97E5-B144B6A831A9}" srcOrd="2" destOrd="0" parTransId="{2E49BFFC-537C-4A83-979B-B43D06C7A48A}" sibTransId="{5EF43418-F304-4033-B642-0B87F92BAEF1}"/>
    <dgm:cxn modelId="{2EDFF9F8-79BB-48A0-942F-4F4849F80ECA}" type="presParOf" srcId="{3B03596F-FF2E-4935-B73B-62F178054E08}" destId="{29D808F1-0916-413C-9FD1-2EDC183DE009}" srcOrd="0" destOrd="0" presId="urn:microsoft.com/office/officeart/2005/8/layout/hierarchy4"/>
    <dgm:cxn modelId="{61EC6C58-CFB3-4C97-9700-A1FC64B7CFA5}" type="presParOf" srcId="{29D808F1-0916-413C-9FD1-2EDC183DE009}" destId="{EE07A680-7EBB-46BE-A524-85CBFB1A4E0D}" srcOrd="0" destOrd="0" presId="urn:microsoft.com/office/officeart/2005/8/layout/hierarchy4"/>
    <dgm:cxn modelId="{521899DB-3048-45E6-80D7-03456F8B82DB}" type="presParOf" srcId="{29D808F1-0916-413C-9FD1-2EDC183DE009}" destId="{3F1276B7-8351-4CEF-BD99-9F86C19400DA}" srcOrd="1" destOrd="0" presId="urn:microsoft.com/office/officeart/2005/8/layout/hierarchy4"/>
    <dgm:cxn modelId="{CDF3F8B6-B26D-4987-B86C-BA10761B5333}" type="presParOf" srcId="{29D808F1-0916-413C-9FD1-2EDC183DE009}" destId="{8AACA857-C598-468E-92F6-AE8A25C13D00}" srcOrd="2" destOrd="0" presId="urn:microsoft.com/office/officeart/2005/8/layout/hierarchy4"/>
    <dgm:cxn modelId="{20979247-39DE-49AA-ABC1-A16DD3959225}" type="presParOf" srcId="{8AACA857-C598-468E-92F6-AE8A25C13D00}" destId="{B30D2BCA-5203-40BD-BEE7-3648240F425C}" srcOrd="0" destOrd="0" presId="urn:microsoft.com/office/officeart/2005/8/layout/hierarchy4"/>
    <dgm:cxn modelId="{5F06CF46-5168-4269-B40D-4DDBBC14334D}" type="presParOf" srcId="{B30D2BCA-5203-40BD-BEE7-3648240F425C}" destId="{A4EF4D5F-ED87-458E-A1D1-062EA0D2A98C}" srcOrd="0" destOrd="0" presId="urn:microsoft.com/office/officeart/2005/8/layout/hierarchy4"/>
    <dgm:cxn modelId="{CDDA291C-2765-4176-AB80-C0F7CF5CCE10}" type="presParOf" srcId="{B30D2BCA-5203-40BD-BEE7-3648240F425C}" destId="{ECC1AED3-A9BA-48B5-BD05-D2BF21966668}" srcOrd="1" destOrd="0" presId="urn:microsoft.com/office/officeart/2005/8/layout/hierarchy4"/>
    <dgm:cxn modelId="{F18BCE9E-F97E-41E1-B2E5-3C990E9B916D}" type="presParOf" srcId="{8AACA857-C598-468E-92F6-AE8A25C13D00}" destId="{DD09F3D5-4AF6-4290-9B71-3EDF446AADB2}" srcOrd="1" destOrd="0" presId="urn:microsoft.com/office/officeart/2005/8/layout/hierarchy4"/>
    <dgm:cxn modelId="{AFCE59E7-0D17-4390-A4D1-43BFE26E9764}" type="presParOf" srcId="{8AACA857-C598-468E-92F6-AE8A25C13D00}" destId="{DEC6C059-2340-4DEF-AA0A-C7B700F8796D}" srcOrd="2" destOrd="0" presId="urn:microsoft.com/office/officeart/2005/8/layout/hierarchy4"/>
    <dgm:cxn modelId="{B88360D1-B028-409B-AE89-4851236E2483}" type="presParOf" srcId="{DEC6C059-2340-4DEF-AA0A-C7B700F8796D}" destId="{2F1DFB4E-D8BB-46EA-8584-800E6FCB2320}" srcOrd="0" destOrd="0" presId="urn:microsoft.com/office/officeart/2005/8/layout/hierarchy4"/>
    <dgm:cxn modelId="{D0CF3F44-2E33-47CB-B085-F99A6DFFC39F}" type="presParOf" srcId="{DEC6C059-2340-4DEF-AA0A-C7B700F8796D}" destId="{4895CEDD-857D-47BA-A1E2-E94FC76D83D4}" srcOrd="1" destOrd="0" presId="urn:microsoft.com/office/officeart/2005/8/layout/hierarchy4"/>
    <dgm:cxn modelId="{64940F14-9E81-4D90-ADAC-1B70BB31CB62}" type="presParOf" srcId="{8AACA857-C598-468E-92F6-AE8A25C13D00}" destId="{44E7D05F-3FB9-45B0-A926-174B774AC15D}" srcOrd="3" destOrd="0" presId="urn:microsoft.com/office/officeart/2005/8/layout/hierarchy4"/>
    <dgm:cxn modelId="{EFA9A0A3-493F-4A4F-8981-AE1C15F9CCBF}" type="presParOf" srcId="{8AACA857-C598-468E-92F6-AE8A25C13D00}" destId="{F74EC456-8482-48B3-91D9-9C45FB685D9D}" srcOrd="4" destOrd="0" presId="urn:microsoft.com/office/officeart/2005/8/layout/hierarchy4"/>
    <dgm:cxn modelId="{069A127C-BF59-4565-A7BD-6F9215ED3D3D}" type="presParOf" srcId="{F74EC456-8482-48B3-91D9-9C45FB685D9D}" destId="{2750D037-9AA4-45B7-B5C6-F1C48A8AAB06}" srcOrd="0" destOrd="0" presId="urn:microsoft.com/office/officeart/2005/8/layout/hierarchy4"/>
    <dgm:cxn modelId="{3F87E9D5-F13F-4EA1-B2D0-F4BC1075D295}" type="presParOf" srcId="{F74EC456-8482-48B3-91D9-9C45FB685D9D}" destId="{7472630E-9F71-4EBB-ABBF-DD7FFEA7E565}" srcOrd="1" destOrd="0" presId="urn:microsoft.com/office/officeart/2005/8/layout/hierarchy4"/>
    <dgm:cxn modelId="{9375165A-4569-4EAE-A598-2C014F9641D6}" type="presParOf" srcId="{8AACA857-C598-468E-92F6-AE8A25C13D00}" destId="{1BD1B59E-C90F-4B7B-8A3C-AACA007E2844}" srcOrd="5" destOrd="0" presId="urn:microsoft.com/office/officeart/2005/8/layout/hierarchy4"/>
    <dgm:cxn modelId="{41A6EF33-643A-4DF4-9737-0ACDFB0223A6}" type="presParOf" srcId="{8AACA857-C598-468E-92F6-AE8A25C13D00}" destId="{47E5C82C-FAEB-4E7B-8151-0E1B27221637}" srcOrd="6" destOrd="0" presId="urn:microsoft.com/office/officeart/2005/8/layout/hierarchy4"/>
    <dgm:cxn modelId="{C0DFC370-6686-4F48-90F9-68CB258B9CDC}" type="presParOf" srcId="{47E5C82C-FAEB-4E7B-8151-0E1B27221637}" destId="{7B8D9E3A-E785-4971-93EF-167F3B038F50}" srcOrd="0" destOrd="0" presId="urn:microsoft.com/office/officeart/2005/8/layout/hierarchy4"/>
    <dgm:cxn modelId="{3961DCF4-9438-41BB-BC58-1456F1976A85}" type="presParOf" srcId="{47E5C82C-FAEB-4E7B-8151-0E1B27221637}" destId="{0CC79C07-3CE4-4E39-AFFB-67DD0EDBF47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7A680-7EBB-46BE-A524-85CBFB1A4E0D}">
      <dsp:nvSpPr>
        <dsp:cNvPr id="0" name=""/>
        <dsp:cNvSpPr/>
      </dsp:nvSpPr>
      <dsp:spPr>
        <a:xfrm>
          <a:off x="32" y="31603"/>
          <a:ext cx="9764078" cy="2354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Environmental Health and Safety Specialist – Christine Powers</a:t>
          </a:r>
        </a:p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Oversees safety program campus-wide and provides information on:</a:t>
          </a:r>
        </a:p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600" kern="1200" dirty="0" smtClean="0">
              <a:ea typeface="ＭＳ Ｐゴシック" panose="020B0600070205080204" pitchFamily="34" charset="-128"/>
            </a:rPr>
            <a:t>Hazardous chemicals   Safety data sheets for chemicals   Ergonomics Electrical safety or fire safety     Other safety related issues</a:t>
          </a:r>
          <a:endParaRPr lang="en-US" sz="2600" kern="1200" dirty="0"/>
        </a:p>
      </dsp:txBody>
      <dsp:txXfrm>
        <a:off x="69000" y="100571"/>
        <a:ext cx="9626142" cy="2216804"/>
      </dsp:txXfrm>
    </dsp:sp>
    <dsp:sp modelId="{A4EF4D5F-ED87-458E-A1D1-062EA0D2A98C}">
      <dsp:nvSpPr>
        <dsp:cNvPr id="0" name=""/>
        <dsp:cNvSpPr/>
      </dsp:nvSpPr>
      <dsp:spPr>
        <a:xfrm>
          <a:off x="1578" y="2549774"/>
          <a:ext cx="2295614" cy="14009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6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Maintains Bulletin Boards with “Right to Know” info</a:t>
          </a:r>
          <a:endParaRPr lang="en-US" sz="1900" kern="1200" dirty="0"/>
        </a:p>
      </dsp:txBody>
      <dsp:txXfrm>
        <a:off x="42609" y="2590805"/>
        <a:ext cx="2213552" cy="1318852"/>
      </dsp:txXfrm>
    </dsp:sp>
    <dsp:sp modelId="{2F1DFB4E-D8BB-46EA-8584-800E6FCB2320}">
      <dsp:nvSpPr>
        <dsp:cNvPr id="0" name=""/>
        <dsp:cNvSpPr/>
      </dsp:nvSpPr>
      <dsp:spPr>
        <a:xfrm>
          <a:off x="2490024" y="2549774"/>
          <a:ext cx="2295614" cy="14009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6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Maintains Safety Office in Maintenance Bldg., Rm 204 </a:t>
          </a:r>
          <a:endParaRPr lang="en-US" sz="1900" kern="1200" dirty="0"/>
        </a:p>
      </dsp:txBody>
      <dsp:txXfrm>
        <a:off x="2531055" y="2590805"/>
        <a:ext cx="2213552" cy="1318852"/>
      </dsp:txXfrm>
    </dsp:sp>
    <dsp:sp modelId="{2750D037-9AA4-45B7-B5C6-F1C48A8AAB06}">
      <dsp:nvSpPr>
        <dsp:cNvPr id="0" name=""/>
        <dsp:cNvSpPr/>
      </dsp:nvSpPr>
      <dsp:spPr>
        <a:xfrm>
          <a:off x="4978471" y="2549774"/>
          <a:ext cx="2295614" cy="14009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6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Oversees campus-wide Safety</a:t>
          </a:r>
          <a:br>
            <a:rPr lang="en-US" sz="1900" b="1" kern="1200" dirty="0" smtClean="0"/>
          </a:br>
          <a:r>
            <a:rPr lang="en-US" sz="1900" b="1" kern="1200" dirty="0" smtClean="0"/>
            <a:t>Committee with one rep per building</a:t>
          </a:r>
          <a:endParaRPr lang="en-US" sz="1900" kern="1200" dirty="0"/>
        </a:p>
      </dsp:txBody>
      <dsp:txXfrm>
        <a:off x="5019502" y="2590805"/>
        <a:ext cx="2213552" cy="1318852"/>
      </dsp:txXfrm>
    </dsp:sp>
    <dsp:sp modelId="{7B8D9E3A-E785-4971-93EF-167F3B038F50}">
      <dsp:nvSpPr>
        <dsp:cNvPr id="0" name=""/>
        <dsp:cNvSpPr/>
      </dsp:nvSpPr>
      <dsp:spPr>
        <a:xfrm>
          <a:off x="7466917" y="2549774"/>
          <a:ext cx="2295614" cy="14009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6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900" b="1" kern="1200" dirty="0" smtClean="0"/>
            <a:t>Posts OSHA Safety Data Sheets and Reports </a:t>
          </a:r>
          <a:endParaRPr lang="en-US" sz="1900" kern="1200" dirty="0"/>
        </a:p>
      </dsp:txBody>
      <dsp:txXfrm>
        <a:off x="7507948" y="2590805"/>
        <a:ext cx="2213552" cy="1318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E7A51-6EC0-4938-8F17-B4FEAAFD0155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26956-5DCA-4763-B70B-5A58CC9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26956-5DCA-4763-B70B-5A58CC9001F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3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6CA-5671-4ECC-829B-1DA6F186E28E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FFDA-836F-42D2-B1D2-0A4860BD935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77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6CA-5671-4ECC-829B-1DA6F186E28E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FFDA-836F-42D2-B1D2-0A4860BD93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5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6CA-5671-4ECC-829B-1DA6F186E28E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FFDA-836F-42D2-B1D2-0A4860BD93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65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6CA-5671-4ECC-829B-1DA6F186E28E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FFDA-836F-42D2-B1D2-0A4860BD93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7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6CA-5671-4ECC-829B-1DA6F186E28E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FFDA-836F-42D2-B1D2-0A4860BD935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4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6CA-5671-4ECC-829B-1DA6F186E28E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FFDA-836F-42D2-B1D2-0A4860BD93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2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6CA-5671-4ECC-829B-1DA6F186E28E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FFDA-836F-42D2-B1D2-0A4860BD93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6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6CA-5671-4ECC-829B-1DA6F186E28E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FFDA-836F-42D2-B1D2-0A4860BD93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8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6CA-5671-4ECC-829B-1DA6F186E28E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FFDA-836F-42D2-B1D2-0A4860BD93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94C96CA-5671-4ECC-829B-1DA6F186E28E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39FFDA-836F-42D2-B1D2-0A4860BD93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6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6CA-5671-4ECC-829B-1DA6F186E28E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FFDA-836F-42D2-B1D2-0A4860BD93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0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4C96CA-5671-4ECC-829B-1DA6F186E28E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A39FFDA-836F-42D2-B1D2-0A4860BD935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30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powers@bentley.edu" TargetMode="External"/><Relationship Id="rId2" Type="http://schemas.openxmlformats.org/officeDocument/2006/relationships/hyperlink" Target="mailto:bfarrell@bentley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mailto:bingram@bentley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+mn-lt"/>
              </a:rPr>
              <a:t>New Employee Safety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2" descr="train employees hardhat clipboard gogglesIS356-030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1" r="2383" b="740"/>
          <a:stretch/>
        </p:blipFill>
        <p:spPr bwMode="auto">
          <a:xfrm>
            <a:off x="7630511" y="3535127"/>
            <a:ext cx="4051835" cy="29288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4" descr="Bentley_Master_HorizStack_1C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75" y="236013"/>
            <a:ext cx="2598420" cy="784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714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549376"/>
            <a:ext cx="10058400" cy="970105"/>
          </a:xfrm>
        </p:spPr>
        <p:txBody>
          <a:bodyPr/>
          <a:lstStyle/>
          <a:p>
            <a:r>
              <a:rPr lang="en-US" dirty="0">
                <a:latin typeface="+mn-lt"/>
              </a:rPr>
              <a:t>Your Role in Safety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21433" y="6051039"/>
            <a:ext cx="7410091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 smtClean="0">
                <a:ea typeface="ＭＳ Ｐゴシック" panose="020B0600070205080204" pitchFamily="34" charset="-128"/>
              </a:rPr>
              <a:t>Bentley’s goal is an injury-free campus!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457" y="1899663"/>
            <a:ext cx="10804634" cy="4023360"/>
          </a:xfrm>
        </p:spPr>
        <p:txBody>
          <a:bodyPr>
            <a:normAutofit/>
          </a:bodyPr>
          <a:lstStyle/>
          <a:p>
            <a:pPr marL="384048" lvl="2" indent="0">
              <a:buNone/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All Bentley employees have a responsibility to maintain a safe environment, both for themselves and others. Your role in this includes: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Participate in required </a:t>
            </a:r>
            <a:r>
              <a:rPr lang="en-US" altLang="en-US" sz="2000" dirty="0">
                <a:ea typeface="ＭＳ Ｐゴシック" panose="020B0600070205080204" pitchFamily="34" charset="-128"/>
              </a:rPr>
              <a:t>safety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training and fire drills; obey all warning signs and follow all safety procedures; don’t take shortcuts and use common sense; respond safely to emergencies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anose="020B0600070205080204" pitchFamily="34" charset="-128"/>
              </a:rPr>
              <a:t>Report hazards, incidents, and near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misses immediately to your supervisor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anose="020B0600070205080204" pitchFamily="34" charset="-128"/>
              </a:rPr>
              <a:t>Maintain a safety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attitude and orderly work area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Be aware of slip, trip and fall hazards and icy areas during inclement weather; u</a:t>
            </a:r>
            <a:r>
              <a:rPr lang="en-US" altLang="en-US" sz="2100" dirty="0" smtClean="0">
                <a:ea typeface="ＭＳ Ｐゴシック" panose="020B0600070205080204" pitchFamily="34" charset="-128"/>
              </a:rPr>
              <a:t>se </a:t>
            </a:r>
            <a:r>
              <a:rPr lang="en-US" altLang="en-US" sz="2100" dirty="0">
                <a:ea typeface="ＭＳ Ｐゴシック" panose="020B0600070205080204" pitchFamily="34" charset="-128"/>
              </a:rPr>
              <a:t>appropriate </a:t>
            </a:r>
            <a:r>
              <a:rPr lang="en-US" altLang="en-US" sz="2100" dirty="0" smtClean="0">
                <a:ea typeface="ＭＳ Ｐゴシック" panose="020B0600070205080204" pitchFamily="34" charset="-128"/>
              </a:rPr>
              <a:t>footwear</a:t>
            </a:r>
            <a:endParaRPr lang="en-US" altLang="en-US" sz="21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92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7147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Your Role in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Remove </a:t>
            </a:r>
            <a:r>
              <a:rPr lang="en-US" altLang="en-US" sz="2000" dirty="0">
                <a:ea typeface="ＭＳ Ｐゴシック" panose="020B0600070205080204" pitchFamily="34" charset="-128"/>
              </a:rPr>
              <a:t>electrical/fire hazards from your office: don’t overload electrical circuits, don’t use extension cords or plug one power strip into another power strip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anose="020B0600070205080204" pitchFamily="34" charset="-128"/>
              </a:rPr>
              <a:t>Call work order control (x2208) regarding heating/cooling issues in your office; Bentley doesn’t allow space heaters for general use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anose="020B0600070205080204" pitchFamily="34" charset="-128"/>
              </a:rPr>
              <a:t>Know how to evacuate your work area to safety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anose="020B0600070205080204" pitchFamily="34" charset="-128"/>
              </a:rPr>
              <a:t>Ask for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help</a:t>
            </a: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47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301" y="493986"/>
            <a:ext cx="10058400" cy="875512"/>
          </a:xfrm>
        </p:spPr>
        <p:txBody>
          <a:bodyPr/>
          <a:lstStyle/>
          <a:p>
            <a:r>
              <a:rPr lang="en-US" dirty="0">
                <a:latin typeface="+mn-lt"/>
              </a:rPr>
              <a:t>Where to </a:t>
            </a:r>
            <a:r>
              <a:rPr lang="en-US" dirty="0" smtClean="0">
                <a:latin typeface="+mn-lt"/>
              </a:rPr>
              <a:t>Find </a:t>
            </a:r>
            <a:r>
              <a:rPr lang="en-US" dirty="0">
                <a:latin typeface="+mn-lt"/>
              </a:rPr>
              <a:t>Safety </a:t>
            </a:r>
            <a:r>
              <a:rPr lang="en-US" dirty="0" smtClean="0">
                <a:latin typeface="+mn-lt"/>
              </a:rPr>
              <a:t>Information</a:t>
            </a:r>
            <a:endParaRPr lang="en-US" dirty="0">
              <a:latin typeface="+mn-lt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38695640"/>
              </p:ext>
            </p:extLst>
          </p:nvPr>
        </p:nvGraphicFramePr>
        <p:xfrm>
          <a:off x="1412590" y="1917203"/>
          <a:ext cx="9764111" cy="3951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63614" y="3699640"/>
            <a:ext cx="7992066" cy="216945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1492470" y="3368566"/>
            <a:ext cx="168165" cy="157655"/>
          </a:xfrm>
          <a:prstGeom prst="flowChartDecisi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Decision 7"/>
          <p:cNvSpPr/>
          <p:nvPr/>
        </p:nvSpPr>
        <p:spPr>
          <a:xfrm>
            <a:off x="2119937" y="3732395"/>
            <a:ext cx="168165" cy="157655"/>
          </a:xfrm>
          <a:prstGeom prst="flowChartDecisi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Decision 8"/>
          <p:cNvSpPr/>
          <p:nvPr/>
        </p:nvSpPr>
        <p:spPr>
          <a:xfrm>
            <a:off x="9080939" y="3346960"/>
            <a:ext cx="168165" cy="157655"/>
          </a:xfrm>
          <a:prstGeom prst="flowChartDecisi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4619296" y="3368566"/>
            <a:ext cx="168165" cy="157655"/>
          </a:xfrm>
          <a:prstGeom prst="flowChartDecisi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Decision 10"/>
          <p:cNvSpPr/>
          <p:nvPr/>
        </p:nvSpPr>
        <p:spPr>
          <a:xfrm>
            <a:off x="6388187" y="3718787"/>
            <a:ext cx="168165" cy="157655"/>
          </a:xfrm>
          <a:prstGeom prst="flowChartDecisi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34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Additional </a:t>
            </a:r>
            <a:r>
              <a:rPr lang="en-US" dirty="0" smtClean="0">
                <a:latin typeface="+mn-lt"/>
              </a:rPr>
              <a:t>Areas of Safety Concern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Storm Water Pollution Prevention</a:t>
            </a:r>
          </a:p>
          <a:p>
            <a:pPr lvl="1"/>
            <a:r>
              <a:rPr lang="en-US" dirty="0" smtClean="0"/>
              <a:t>Nothing </a:t>
            </a:r>
            <a:r>
              <a:rPr lang="en-US" dirty="0"/>
              <a:t>is to be poured down the storm </a:t>
            </a:r>
            <a:r>
              <a:rPr lang="en-US" dirty="0" smtClean="0"/>
              <a:t>drains</a:t>
            </a:r>
            <a:endParaRPr lang="en-US" b="1" dirty="0"/>
          </a:p>
          <a:p>
            <a:r>
              <a:rPr lang="en-US" b="1" dirty="0" smtClean="0"/>
              <a:t>Chemicals and Hazardous Waste</a:t>
            </a:r>
          </a:p>
          <a:p>
            <a:pPr lvl="1"/>
            <a:r>
              <a:rPr lang="en-US" dirty="0" smtClean="0"/>
              <a:t>SDS/MSDS sheets </a:t>
            </a:r>
            <a:r>
              <a:rPr lang="en-US" dirty="0"/>
              <a:t>can be accessed through </a:t>
            </a:r>
            <a:r>
              <a:rPr lang="en-US" dirty="0" smtClean="0"/>
              <a:t>MSDSOnline for chemicals on campus; if you order additional chemicals, I need to know!</a:t>
            </a:r>
            <a:endParaRPr lang="en-US" dirty="0"/>
          </a:p>
          <a:p>
            <a:pPr lvl="1"/>
            <a:r>
              <a:rPr lang="en-US" dirty="0" smtClean="0"/>
              <a:t>All spent chemicals need to be properly managed; hazardous waste is sent offsite through our hazardous waste vendor (NRC/Enpro)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32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Additional Areas of Safety Concern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331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Personal Protective Equipment</a:t>
            </a:r>
          </a:p>
          <a:p>
            <a:pPr lvl="1"/>
            <a:r>
              <a:rPr lang="en-US" dirty="0"/>
              <a:t>Wearing of PPE is a requirement of the job; if a hazard can’t be engineered out or controlled through administrative controls, then you need to wear PPE</a:t>
            </a:r>
          </a:p>
          <a:p>
            <a:pPr lvl="1"/>
            <a:r>
              <a:rPr lang="en-US" dirty="0"/>
              <a:t>PPE includes: safety glasses, safety shoes, gloves, hard hats, hearing protection, safety vests on </a:t>
            </a:r>
            <a:r>
              <a:rPr lang="en-US" dirty="0" smtClean="0"/>
              <a:t>roadways, fall protection</a:t>
            </a:r>
          </a:p>
          <a:p>
            <a:r>
              <a:rPr lang="en-US" b="1" dirty="0" smtClean="0"/>
              <a:t>Contractor Safety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contractors need to sign in at WOC daily so that we have a record of them being on campus</a:t>
            </a:r>
          </a:p>
          <a:p>
            <a:pPr lvl="1"/>
            <a:r>
              <a:rPr lang="en-US" dirty="0"/>
              <a:t>They’re required to wear PPE and abide by Bentley’s safety policies and procedures</a:t>
            </a:r>
          </a:p>
          <a:p>
            <a:pPr lvl="1"/>
            <a:r>
              <a:rPr lang="en-US" dirty="0"/>
              <a:t>We don’t allow contractors to borrow safety equipment such as ladders or extension cords; they need to provide their own equipment and </a:t>
            </a:r>
            <a:r>
              <a:rPr lang="en-US" dirty="0" smtClean="0"/>
              <a:t>PPE</a:t>
            </a:r>
          </a:p>
          <a:p>
            <a:pPr marL="201168" lvl="1" indent="0">
              <a:buNone/>
            </a:pPr>
            <a:endParaRPr lang="en-US" sz="2800" b="1" dirty="0"/>
          </a:p>
          <a:p>
            <a:pPr marL="201168" lvl="1" indent="0">
              <a:buNone/>
            </a:pPr>
            <a:r>
              <a:rPr lang="en-US" sz="2800" b="1" dirty="0" smtClean="0"/>
              <a:t>Lastly, if it seems unsafe, it probably is…so don’t do it without asking someone about it! 90% of injuries are preventable!!!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4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Where to Find Fire Safety Information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421" y="1775534"/>
            <a:ext cx="10351363" cy="42967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97280" y="1873189"/>
            <a:ext cx="10131551" cy="23437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Manager of Fire &amp; Life Safety – Brian J. Ingram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Office of Fire &amp; Life Safety Services Located in Facilities Building Rm 205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Oversees Fire &amp; Life Safety Campus Wide.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rovides information on: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Fire Safety        Fire Prevention        Public Education         Training	  Community Relations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997477" y="3508231"/>
            <a:ext cx="266330" cy="2396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892" y="3508231"/>
            <a:ext cx="280988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887" y="3508230"/>
            <a:ext cx="280988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640" y="3508231"/>
            <a:ext cx="280988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1198486" y="4376691"/>
            <a:ext cx="2330302" cy="14293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Preventive Maintenance &amp; Testing of all Fire &amp; Life Safety Systems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26276" y="4376691"/>
            <a:ext cx="2334826" cy="142930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Monthly Fire &amp; Life Safety Building Inspections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04338" y="4376690"/>
            <a:ext cx="1958427" cy="142930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Building Code Enforcement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Per N.F.P.A. Standards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732717" y="4376691"/>
            <a:ext cx="2068497" cy="142930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Fire Extinguisher Training &amp; Emergency Evacuation Drill Programs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735" y="3508231"/>
            <a:ext cx="280988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10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51945"/>
            <a:ext cx="10058400" cy="959594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Life Safety Contacts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>
                <a:solidFill>
                  <a:schemeClr val="tx1"/>
                </a:solidFill>
              </a:rPr>
              <a:t>Bernie Farrell</a:t>
            </a:r>
          </a:p>
          <a:p>
            <a:pPr marL="400050" lvl="1" indent="0">
              <a:spcAft>
                <a:spcPts val="0"/>
              </a:spcAft>
              <a:buNone/>
              <a:defRPr/>
            </a:pPr>
            <a:r>
              <a:rPr lang="en-US" sz="1900" b="1" dirty="0" smtClean="0">
                <a:solidFill>
                  <a:schemeClr val="tx1"/>
                </a:solidFill>
              </a:rPr>
              <a:t>Director</a:t>
            </a:r>
            <a:r>
              <a:rPr lang="en-US" sz="1900" b="1" dirty="0">
                <a:solidFill>
                  <a:schemeClr val="tx1"/>
                </a:solidFill>
              </a:rPr>
              <a:t>, Facilities | Trades/Building Operations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</a:p>
          <a:p>
            <a:pPr marL="402336" lvl="1" indent="0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781-891-2281</a:t>
            </a:r>
            <a:endParaRPr lang="en-US" dirty="0">
              <a:solidFill>
                <a:schemeClr val="tx1"/>
              </a:solidFill>
            </a:endParaRPr>
          </a:p>
          <a:p>
            <a:pPr marL="402336" lvl="1" indent="0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  <a:hlinkClick r:id="rId2"/>
              </a:rPr>
              <a:t>bfarrell@bentley.edu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marL="365760" indent="-283464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>
                <a:solidFill>
                  <a:schemeClr val="tx1"/>
                </a:solidFill>
              </a:rPr>
              <a:t>Christine </a:t>
            </a:r>
            <a:r>
              <a:rPr lang="en-US" sz="2600" b="1" dirty="0" smtClean="0">
                <a:solidFill>
                  <a:schemeClr val="tx1"/>
                </a:solidFill>
              </a:rPr>
              <a:t>Powers</a:t>
            </a:r>
          </a:p>
          <a:p>
            <a:pPr marL="374904" lvl="1" indent="0">
              <a:spcAft>
                <a:spcPts val="0"/>
              </a:spcAft>
              <a:buNone/>
              <a:defRPr/>
            </a:pPr>
            <a:r>
              <a:rPr lang="en-US" sz="1900" b="1" dirty="0" smtClean="0">
                <a:solidFill>
                  <a:schemeClr val="tx1"/>
                </a:solidFill>
              </a:rPr>
              <a:t>Environmental Health &amp;Safety Specialist</a:t>
            </a:r>
            <a:endParaRPr lang="en-US" sz="1900" b="1" dirty="0">
              <a:solidFill>
                <a:schemeClr val="tx1"/>
              </a:solidFill>
            </a:endParaRPr>
          </a:p>
          <a:p>
            <a:pPr marL="402336" lvl="1" indent="0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781-891-3448</a:t>
            </a:r>
            <a:endParaRPr lang="en-US" dirty="0">
              <a:solidFill>
                <a:schemeClr val="tx1"/>
              </a:solidFill>
            </a:endParaRPr>
          </a:p>
          <a:p>
            <a:pPr marL="402336" lvl="1" indent="0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  <a:hlinkClick r:id="rId3"/>
              </a:rPr>
              <a:t>cpowers@bentley.edu</a:t>
            </a:r>
            <a:endParaRPr lang="en-US" dirty="0">
              <a:solidFill>
                <a:schemeClr val="tx1"/>
              </a:solidFill>
            </a:endParaRPr>
          </a:p>
          <a:p>
            <a:pPr marL="640080" lvl="1" indent="-237744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365760" indent="-283464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>
                <a:solidFill>
                  <a:schemeClr val="tx1"/>
                </a:solidFill>
              </a:rPr>
              <a:t>Brian </a:t>
            </a:r>
            <a:r>
              <a:rPr lang="en-US" sz="2600" b="1" dirty="0" smtClean="0">
                <a:solidFill>
                  <a:schemeClr val="tx1"/>
                </a:solidFill>
              </a:rPr>
              <a:t>Ingram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658368" lvl="1" indent="-283464">
              <a:spcAft>
                <a:spcPts val="0"/>
              </a:spcAft>
              <a:buNone/>
              <a:defRPr/>
            </a:pPr>
            <a:r>
              <a:rPr lang="en-US" sz="1900" b="1" dirty="0" smtClean="0">
                <a:solidFill>
                  <a:schemeClr val="tx1"/>
                </a:solidFill>
              </a:rPr>
              <a:t>Manager of Fire &amp; Life Safety Operations</a:t>
            </a:r>
            <a:endParaRPr lang="en-US" sz="1900" b="1" dirty="0">
              <a:solidFill>
                <a:schemeClr val="tx1"/>
              </a:solidFill>
            </a:endParaRPr>
          </a:p>
          <a:p>
            <a:pPr marL="402336" lvl="1" indent="0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781-891-2459</a:t>
            </a:r>
          </a:p>
          <a:p>
            <a:pPr marL="402336" lvl="1" indent="0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  <a:hlinkClick r:id="rId4"/>
              </a:rPr>
              <a:t>bingram@bentley.edu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5" descr="http://ts1.mm.bing.net/th?id=I.4875153724932348&amp;pid=1.7&amp;w=214&amp;h=155&amp;c=7&amp;rs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520" y="3002340"/>
            <a:ext cx="2984500" cy="2162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8102" y="6342198"/>
            <a:ext cx="7410091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When in doubt, ask!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CE3EC6D26253478605ADB82090F98C" ma:contentTypeVersion="" ma:contentTypeDescription="Create a new document." ma:contentTypeScope="" ma:versionID="46ef13994d9ed624fd6d941c51107161">
  <xsd:schema xmlns:xsd="http://www.w3.org/2001/XMLSchema" xmlns:xs="http://www.w3.org/2001/XMLSchema" xmlns:p="http://schemas.microsoft.com/office/2006/metadata/properties" xmlns:ns1="http://schemas.microsoft.com/sharepoint/v3" xmlns:ns2="84d7f9e1-90b5-41da-9bf7-eb3513f8057b" xmlns:ns3="24efb723-4bcb-4a9c-9da3-c58a3fc7e41c" targetNamespace="http://schemas.microsoft.com/office/2006/metadata/properties" ma:root="true" ma:fieldsID="ae59e2ae56c4dfdd91765521d3455f6f" ns1:_="" ns2:_="" ns3:_="">
    <xsd:import namespace="http://schemas.microsoft.com/sharepoint/v3"/>
    <xsd:import namespace="84d7f9e1-90b5-41da-9bf7-eb3513f8057b"/>
    <xsd:import namespace="24efb723-4bcb-4a9c-9da3-c58a3fc7e4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7f9e1-90b5-41da-9bf7-eb3513f805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fb723-4bcb-4a9c-9da3-c58a3fc7e41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293E9E3-8F07-465A-BF14-2F8639BE7411}"/>
</file>

<file path=customXml/itemProps2.xml><?xml version="1.0" encoding="utf-8"?>
<ds:datastoreItem xmlns:ds="http://schemas.openxmlformats.org/officeDocument/2006/customXml" ds:itemID="{29E2D810-11EA-4AB9-85AF-3A01FDA7EA6E}"/>
</file>

<file path=customXml/itemProps3.xml><?xml version="1.0" encoding="utf-8"?>
<ds:datastoreItem xmlns:ds="http://schemas.openxmlformats.org/officeDocument/2006/customXml" ds:itemID="{D37C5501-9656-49BB-BC27-872EB10ED7DB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447</TotalTime>
  <Words>549</Words>
  <Application>Microsoft Office PowerPoint</Application>
  <PresentationFormat>Widescreen</PresentationFormat>
  <Paragraphs>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Retrospect</vt:lpstr>
      <vt:lpstr>New Employee Safety Orientation</vt:lpstr>
      <vt:lpstr>Your Role in Safety</vt:lpstr>
      <vt:lpstr>Your Role in Safety</vt:lpstr>
      <vt:lpstr>Where to Find Safety Information</vt:lpstr>
      <vt:lpstr>Additional Areas of Safety Concern</vt:lpstr>
      <vt:lpstr>Additional Areas of Safety Concern</vt:lpstr>
      <vt:lpstr>Where to Find Fire Safety Information</vt:lpstr>
      <vt:lpstr>Life Safety Contacts</vt:lpstr>
    </vt:vector>
  </TitlesOfParts>
  <Company>Bentley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Safety Orientation</dc:title>
  <dc:creator>Powers, Christine</dc:creator>
  <cp:lastModifiedBy>Powers, Christine</cp:lastModifiedBy>
  <cp:revision>88</cp:revision>
  <dcterms:created xsi:type="dcterms:W3CDTF">2016-04-07T14:33:42Z</dcterms:created>
  <dcterms:modified xsi:type="dcterms:W3CDTF">2017-09-22T21:49:08Z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0x010100ABCE3EC6D26253478605ADB82090F98C</vt:lpwstr>
  </property>
  <property fmtid="{D5CDD505-2E9C-101B-9397-08002B2CF9AE}" pid="3" name="Order">
    <vt:r8>18895600</vt:r8>
  </property>
</Properties>
</file>