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1"/>
  </p:notesMasterIdLst>
  <p:sldIdLst>
    <p:sldId id="257" r:id="rId2"/>
    <p:sldId id="276" r:id="rId3"/>
    <p:sldId id="265" r:id="rId4"/>
    <p:sldId id="281" r:id="rId5"/>
    <p:sldId id="299" r:id="rId6"/>
    <p:sldId id="298" r:id="rId7"/>
    <p:sldId id="297" r:id="rId8"/>
    <p:sldId id="287" r:id="rId9"/>
    <p:sldId id="288" r:id="rId10"/>
    <p:sldId id="304" r:id="rId11"/>
    <p:sldId id="300" r:id="rId12"/>
    <p:sldId id="303" r:id="rId13"/>
    <p:sldId id="284" r:id="rId14"/>
    <p:sldId id="291" r:id="rId15"/>
    <p:sldId id="266" r:id="rId16"/>
    <p:sldId id="277" r:id="rId17"/>
    <p:sldId id="282" r:id="rId18"/>
    <p:sldId id="272" r:id="rId19"/>
    <p:sldId id="267" r:id="rId20"/>
    <p:sldId id="273" r:id="rId21"/>
    <p:sldId id="268" r:id="rId22"/>
    <p:sldId id="278" r:id="rId23"/>
    <p:sldId id="269" r:id="rId24"/>
    <p:sldId id="274" r:id="rId25"/>
    <p:sldId id="280" r:id="rId26"/>
    <p:sldId id="275" r:id="rId27"/>
    <p:sldId id="270" r:id="rId28"/>
    <p:sldId id="279" r:id="rId29"/>
    <p:sldId id="264" r:id="rId30"/>
  </p:sldIdLst>
  <p:sldSz cx="6400800" cy="4800600"/>
  <p:notesSz cx="6858000" cy="9144000"/>
  <p:custDataLst>
    <p:tags r:id="rId32"/>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323" autoAdjust="0"/>
  </p:normalViewPr>
  <p:slideViewPr>
    <p:cSldViewPr snapToGrid="0" showGuides="1">
      <p:cViewPr varScale="1">
        <p:scale>
          <a:sx n="125" d="100"/>
          <a:sy n="125" d="100"/>
        </p:scale>
        <p:origin x="1416"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27690288713911E-2"/>
          <c:y val="4.9107142857142856E-2"/>
          <c:w val="0.8283660913869143"/>
          <c:h val="0.67496843506806548"/>
        </c:manualLayout>
      </c:layout>
      <c:lineChart>
        <c:grouping val="standard"/>
        <c:varyColors val="0"/>
        <c:ser>
          <c:idx val="0"/>
          <c:order val="0"/>
          <c:tx>
            <c:strRef>
              <c:f>Sheet1!$B$1</c:f>
              <c:strCache>
                <c:ptCount val="1"/>
                <c:pt idx="0">
                  <c:v>Native American</c:v>
                </c:pt>
              </c:strCache>
            </c:strRef>
          </c:tx>
          <c:spPr>
            <a:ln cap="flat">
              <a:solidFill>
                <a:schemeClr val="accent1"/>
              </a:solidFill>
              <a:miter lim="800000"/>
            </a:ln>
          </c:spPr>
          <c:marker>
            <c:symbol val="circle"/>
            <c:size val="4"/>
            <c:spPr>
              <a:ln>
                <a:noFill/>
                <a:miter lim="800000"/>
              </a:ln>
            </c:spPr>
          </c:marker>
          <c:dLbls>
            <c:delete val="1"/>
          </c:dLbls>
          <c:cat>
            <c:numRef>
              <c:f>Sheet1!$A$2:$A$16</c:f>
              <c:numCache>
                <c:formatCode>General</c:formatCode>
                <c:ptCount val="15"/>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numCache>
            </c:numRef>
          </c:cat>
          <c:val>
            <c:numRef>
              <c:f>Sheet1!$B$2:$B$16</c:f>
              <c:numCache>
                <c:formatCode>#,##0</c:formatCode>
                <c:ptCount val="15"/>
                <c:pt idx="0">
                  <c:v>117.62672092618212</c:v>
                </c:pt>
                <c:pt idx="1">
                  <c:v>116.32288676172654</c:v>
                </c:pt>
                <c:pt idx="2">
                  <c:v>118.98590044313289</c:v>
                </c:pt>
                <c:pt idx="3">
                  <c:v>132.94883134542914</c:v>
                </c:pt>
                <c:pt idx="4">
                  <c:v>119.66768287829234</c:v>
                </c:pt>
                <c:pt idx="5">
                  <c:v>102.454977627855</c:v>
                </c:pt>
                <c:pt idx="6">
                  <c:v>113.68223851953647</c:v>
                </c:pt>
                <c:pt idx="7">
                  <c:v>102.57794484557985</c:v>
                </c:pt>
                <c:pt idx="8">
                  <c:v>137.53487958495768</c:v>
                </c:pt>
                <c:pt idx="9">
                  <c:v>107.18653615036553</c:v>
                </c:pt>
                <c:pt idx="10">
                  <c:v>86.603891669406792</c:v>
                </c:pt>
                <c:pt idx="11">
                  <c:v>93.57322896453536</c:v>
                </c:pt>
                <c:pt idx="12">
                  <c:v>85.566511569267917</c:v>
                </c:pt>
                <c:pt idx="13">
                  <c:v>87.063775600345068</c:v>
                </c:pt>
                <c:pt idx="14">
                  <c:v>85.1597851502965</c:v>
                </c:pt>
              </c:numCache>
            </c:numRef>
          </c:val>
          <c:smooth val="0"/>
        </c:ser>
        <c:ser>
          <c:idx val="1"/>
          <c:order val="1"/>
          <c:tx>
            <c:strRef>
              <c:f>Sheet1!$C$1</c:f>
              <c:strCache>
                <c:ptCount val="1"/>
                <c:pt idx="0">
                  <c:v>Asian</c:v>
                </c:pt>
              </c:strCache>
            </c:strRef>
          </c:tx>
          <c:spPr>
            <a:ln cap="flat">
              <a:solidFill>
                <a:schemeClr val="accent2"/>
              </a:solidFill>
              <a:miter lim="800000"/>
            </a:ln>
          </c:spPr>
          <c:marker>
            <c:symbol val="circle"/>
            <c:size val="4"/>
            <c:spPr>
              <a:ln>
                <a:noFill/>
                <a:miter lim="800000"/>
              </a:ln>
            </c:spPr>
          </c:marker>
          <c:dLbls>
            <c:delete val="1"/>
          </c:dLbls>
          <c:cat>
            <c:numRef>
              <c:f>Sheet1!$A$2:$A$16</c:f>
              <c:numCache>
                <c:formatCode>General</c:formatCode>
                <c:ptCount val="15"/>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numCache>
            </c:numRef>
          </c:cat>
          <c:val>
            <c:numRef>
              <c:f>Sheet1!$C$2:$C$16</c:f>
              <c:numCache>
                <c:formatCode>#,##0</c:formatCode>
                <c:ptCount val="15"/>
                <c:pt idx="0">
                  <c:v>4524.5660056797633</c:v>
                </c:pt>
                <c:pt idx="1">
                  <c:v>4706.1915172694835</c:v>
                </c:pt>
                <c:pt idx="2">
                  <c:v>4827.1765802180826</c:v>
                </c:pt>
                <c:pt idx="3">
                  <c:v>5077.7350763965887</c:v>
                </c:pt>
                <c:pt idx="4">
                  <c:v>5101.9004935712082</c:v>
                </c:pt>
                <c:pt idx="5">
                  <c:v>5094.7929037937383</c:v>
                </c:pt>
                <c:pt idx="6">
                  <c:v>5267.4015913094618</c:v>
                </c:pt>
                <c:pt idx="7">
                  <c:v>5543.9882620584158</c:v>
                </c:pt>
                <c:pt idx="8">
                  <c:v>5642.4340621310575</c:v>
                </c:pt>
                <c:pt idx="9">
                  <c:v>5621.7429335775259</c:v>
                </c:pt>
                <c:pt idx="10">
                  <c:v>5558.5919526261823</c:v>
                </c:pt>
                <c:pt idx="11">
                  <c:v>5756.0074214288861</c:v>
                </c:pt>
                <c:pt idx="12">
                  <c:v>6118.9883483877829</c:v>
                </c:pt>
                <c:pt idx="13">
                  <c:v>5864.1013600427132</c:v>
                </c:pt>
                <c:pt idx="14">
                  <c:v>5982.1856220021327</c:v>
                </c:pt>
              </c:numCache>
            </c:numRef>
          </c:val>
          <c:smooth val="0"/>
        </c:ser>
        <c:ser>
          <c:idx val="2"/>
          <c:order val="2"/>
          <c:tx>
            <c:strRef>
              <c:f>Sheet1!$D$1</c:f>
              <c:strCache>
                <c:ptCount val="1"/>
                <c:pt idx="0">
                  <c:v>Black</c:v>
                </c:pt>
              </c:strCache>
            </c:strRef>
          </c:tx>
          <c:spPr>
            <a:ln cap="flat">
              <a:solidFill>
                <a:schemeClr val="accent3"/>
              </a:solidFill>
              <a:miter lim="800000"/>
            </a:ln>
          </c:spPr>
          <c:marker>
            <c:symbol val="circle"/>
            <c:size val="4"/>
            <c:spPr>
              <a:ln>
                <a:noFill/>
                <a:miter lim="800000"/>
              </a:ln>
            </c:spPr>
          </c:marker>
          <c:dLbls>
            <c:delete val="1"/>
          </c:dLbls>
          <c:cat>
            <c:numRef>
              <c:f>Sheet1!$A$2:$A$16</c:f>
              <c:numCache>
                <c:formatCode>General</c:formatCode>
                <c:ptCount val="15"/>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numCache>
            </c:numRef>
          </c:cat>
          <c:val>
            <c:numRef>
              <c:f>Sheet1!$D$2:$D$16</c:f>
              <c:numCache>
                <c:formatCode>#,##0</c:formatCode>
                <c:ptCount val="15"/>
                <c:pt idx="0">
                  <c:v>5985.8017752264996</c:v>
                </c:pt>
                <c:pt idx="1">
                  <c:v>6111.9937930971028</c:v>
                </c:pt>
                <c:pt idx="2">
                  <c:v>6124.0146981270846</c:v>
                </c:pt>
                <c:pt idx="3">
                  <c:v>6092.1390101236657</c:v>
                </c:pt>
                <c:pt idx="4">
                  <c:v>6228.6828885829173</c:v>
                </c:pt>
                <c:pt idx="5">
                  <c:v>6490.808086175115</c:v>
                </c:pt>
                <c:pt idx="6">
                  <c:v>6752.2099148611351</c:v>
                </c:pt>
                <c:pt idx="7">
                  <c:v>7044.3309338981935</c:v>
                </c:pt>
                <c:pt idx="8">
                  <c:v>6860.8078989739824</c:v>
                </c:pt>
                <c:pt idx="9">
                  <c:v>6884.3614231802048</c:v>
                </c:pt>
                <c:pt idx="10">
                  <c:v>6755.3760642626194</c:v>
                </c:pt>
                <c:pt idx="11">
                  <c:v>6830.6524708425386</c:v>
                </c:pt>
                <c:pt idx="12">
                  <c:v>6688.556785709312</c:v>
                </c:pt>
                <c:pt idx="13">
                  <c:v>6767.4663427921332</c:v>
                </c:pt>
                <c:pt idx="14">
                  <c:v>6829.2925691619284</c:v>
                </c:pt>
              </c:numCache>
            </c:numRef>
          </c:val>
          <c:smooth val="0"/>
        </c:ser>
        <c:ser>
          <c:idx val="3"/>
          <c:order val="3"/>
          <c:tx>
            <c:strRef>
              <c:f>Sheet1!$E$1</c:f>
              <c:strCache>
                <c:ptCount val="1"/>
                <c:pt idx="0">
                  <c:v>Hispanic</c:v>
                </c:pt>
              </c:strCache>
            </c:strRef>
          </c:tx>
          <c:dLbls>
            <c:delete val="1"/>
          </c:dLbls>
          <c:cat>
            <c:numRef>
              <c:f>Sheet1!$A$2:$A$16</c:f>
              <c:numCache>
                <c:formatCode>General</c:formatCode>
                <c:ptCount val="15"/>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numCache>
            </c:numRef>
          </c:cat>
          <c:val>
            <c:numRef>
              <c:f>Sheet1!$E$2:$E$16</c:f>
              <c:numCache>
                <c:formatCode>#,##0</c:formatCode>
                <c:ptCount val="15"/>
                <c:pt idx="0">
                  <c:v>8899.6377108159613</c:v>
                </c:pt>
                <c:pt idx="1">
                  <c:v>9085.8984707651471</c:v>
                </c:pt>
                <c:pt idx="2">
                  <c:v>9434.3540787521288</c:v>
                </c:pt>
                <c:pt idx="3">
                  <c:v>9730.5425303164466</c:v>
                </c:pt>
                <c:pt idx="4">
                  <c:v>10100.197803717158</c:v>
                </c:pt>
                <c:pt idx="5">
                  <c:v>10502.273186305922</c:v>
                </c:pt>
                <c:pt idx="6">
                  <c:v>11387.085390260994</c:v>
                </c:pt>
                <c:pt idx="7">
                  <c:v>11845.006983470719</c:v>
                </c:pt>
                <c:pt idx="8">
                  <c:v>11511.735892782041</c:v>
                </c:pt>
                <c:pt idx="9">
                  <c:v>11585.13492112902</c:v>
                </c:pt>
                <c:pt idx="10">
                  <c:v>11215.150636532029</c:v>
                </c:pt>
                <c:pt idx="11">
                  <c:v>13328.291397241714</c:v>
                </c:pt>
                <c:pt idx="12">
                  <c:v>13339.526037844811</c:v>
                </c:pt>
                <c:pt idx="13">
                  <c:v>13088.545090407399</c:v>
                </c:pt>
                <c:pt idx="14">
                  <c:v>13453.46236688412</c:v>
                </c:pt>
              </c:numCache>
            </c:numRef>
          </c:val>
          <c:smooth val="0"/>
        </c:ser>
        <c:ser>
          <c:idx val="4"/>
          <c:order val="4"/>
          <c:tx>
            <c:strRef>
              <c:f>Sheet1!$F$1</c:f>
              <c:strCache>
                <c:ptCount val="1"/>
                <c:pt idx="0">
                  <c:v>White</c:v>
                </c:pt>
              </c:strCache>
            </c:strRef>
          </c:tx>
          <c:dLbls>
            <c:delete val="1"/>
          </c:dLbls>
          <c:cat>
            <c:numRef>
              <c:f>Sheet1!$A$2:$A$16</c:f>
              <c:numCache>
                <c:formatCode>General</c:formatCode>
                <c:ptCount val="15"/>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numCache>
            </c:numRef>
          </c:cat>
          <c:val>
            <c:numRef>
              <c:f>Sheet1!$F$2:$F$16</c:f>
              <c:numCache>
                <c:formatCode>#,##0</c:formatCode>
                <c:ptCount val="15"/>
                <c:pt idx="0">
                  <c:v>45115.563652291356</c:v>
                </c:pt>
                <c:pt idx="1">
                  <c:v>44734.734568100335</c:v>
                </c:pt>
                <c:pt idx="2">
                  <c:v>43661.246239831729</c:v>
                </c:pt>
                <c:pt idx="3">
                  <c:v>43483.539063491975</c:v>
                </c:pt>
                <c:pt idx="4">
                  <c:v>42848.596781309709</c:v>
                </c:pt>
                <c:pt idx="5">
                  <c:v>41377.218189111998</c:v>
                </c:pt>
                <c:pt idx="6">
                  <c:v>40749.146121971382</c:v>
                </c:pt>
                <c:pt idx="7">
                  <c:v>40895.127975630036</c:v>
                </c:pt>
                <c:pt idx="8">
                  <c:v>39905.752266604562</c:v>
                </c:pt>
                <c:pt idx="9">
                  <c:v>38402.511273140539</c:v>
                </c:pt>
                <c:pt idx="10">
                  <c:v>37259.632199935288</c:v>
                </c:pt>
                <c:pt idx="11">
                  <c:v>35330.626405233481</c:v>
                </c:pt>
                <c:pt idx="12">
                  <c:v>34543.756327045463</c:v>
                </c:pt>
                <c:pt idx="13">
                  <c:v>34188.141204677238</c:v>
                </c:pt>
                <c:pt idx="14">
                  <c:v>33807.40507489696</c:v>
                </c:pt>
              </c:numCache>
            </c:numRef>
          </c:val>
          <c:smooth val="0"/>
        </c:ser>
        <c:dLbls>
          <c:dLblPos val="t"/>
          <c:showLegendKey val="0"/>
          <c:showVal val="1"/>
          <c:showCatName val="0"/>
          <c:showSerName val="0"/>
          <c:showPercent val="0"/>
          <c:showBubbleSize val="0"/>
        </c:dLbls>
        <c:marker val="1"/>
        <c:smooth val="0"/>
        <c:axId val="424439592"/>
        <c:axId val="424439984"/>
      </c:lineChart>
      <c:catAx>
        <c:axId val="424439592"/>
        <c:scaling>
          <c:orientation val="minMax"/>
        </c:scaling>
        <c:delete val="0"/>
        <c:axPos val="b"/>
        <c:numFmt formatCode="General" sourceLinked="1"/>
        <c:majorTickMark val="none"/>
        <c:minorTickMark val="none"/>
        <c:tickLblPos val="nextTo"/>
        <c:spPr>
          <a:ln>
            <a:solidFill>
              <a:schemeClr val="accent4"/>
            </a:solidFill>
            <a:miter lim="800000"/>
          </a:ln>
        </c:spPr>
        <c:crossAx val="424439984"/>
        <c:crosses val="autoZero"/>
        <c:auto val="1"/>
        <c:lblAlgn val="ctr"/>
        <c:lblOffset val="100"/>
        <c:noMultiLvlLbl val="0"/>
      </c:catAx>
      <c:valAx>
        <c:axId val="424439984"/>
        <c:scaling>
          <c:orientation val="minMax"/>
        </c:scaling>
        <c:delete val="0"/>
        <c:axPos val="l"/>
        <c:numFmt formatCode="#,##0" sourceLinked="1"/>
        <c:majorTickMark val="none"/>
        <c:minorTickMark val="none"/>
        <c:tickLblPos val="nextTo"/>
        <c:spPr>
          <a:ln>
            <a:solidFill>
              <a:schemeClr val="accent4"/>
            </a:solidFill>
            <a:miter lim="800000"/>
          </a:ln>
        </c:spPr>
        <c:crossAx val="424439592"/>
        <c:crosses val="autoZero"/>
        <c:crossBetween val="between"/>
      </c:valAx>
      <c:spPr>
        <a:noFill/>
        <a:ln w="25400">
          <a:noFill/>
        </a:ln>
      </c:spPr>
    </c:plotArea>
    <c:legend>
      <c:legendPos val="b"/>
      <c:layout/>
      <c:overlay val="0"/>
      <c:spPr>
        <a:noFill/>
        <a:ln w="9525">
          <a:solidFill>
            <a:schemeClr val="accent4"/>
          </a:solidFill>
          <a:miter lim="800000"/>
        </a:ln>
      </c:spPr>
    </c:legend>
    <c:plotVisOnly val="1"/>
    <c:dispBlanksAs val="gap"/>
    <c:showDLblsOverMax val="0"/>
  </c:chart>
  <c:spPr>
    <a:noFill/>
    <a:ln>
      <a:noFill/>
    </a:ln>
  </c:spPr>
  <c:txPr>
    <a:bodyPr/>
    <a:lstStyle/>
    <a:p>
      <a:pPr>
        <a:defRPr sz="8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4.9107142857142856E-2"/>
          <c:w val="0.93452380952380953"/>
          <c:h val="0.73245746625421826"/>
        </c:manualLayout>
      </c:layout>
      <c:barChart>
        <c:barDir val="col"/>
        <c:grouping val="clustered"/>
        <c:varyColors val="0"/>
        <c:ser>
          <c:idx val="0"/>
          <c:order val="0"/>
          <c:tx>
            <c:strRef>
              <c:f>Sheet1!$A$2</c:f>
              <c:strCache>
                <c:ptCount val="1"/>
                <c:pt idx="0">
                  <c:v>Change</c:v>
                </c:pt>
              </c:strCache>
            </c:strRef>
          </c:tx>
          <c:spPr>
            <a:solidFill>
              <a:schemeClr val="accent1"/>
            </a:solidFill>
            <a:ln w="9525">
              <a:solidFill>
                <a:schemeClr val="bg1"/>
              </a:solidFill>
              <a:miter lim="800000"/>
            </a:ln>
          </c:spPr>
          <c:invertIfNegative val="0"/>
          <c:dLbls>
            <c:numFmt formatCode="0.0%" sourceLinked="0"/>
            <c:spPr>
              <a:noFill/>
              <a:ln>
                <a:noFill/>
              </a:ln>
            </c:spPr>
            <c:txPr>
              <a:bodyPr/>
              <a:lstStyle/>
              <a:p>
                <a:pPr>
                  <a:defRPr sz="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New England</c:v>
                </c:pt>
                <c:pt idx="1">
                  <c:v>New Hampshire</c:v>
                </c:pt>
                <c:pt idx="2">
                  <c:v>Connecticut</c:v>
                </c:pt>
                <c:pt idx="3">
                  <c:v>Maine</c:v>
                </c:pt>
                <c:pt idx="4">
                  <c:v>Vermont</c:v>
                </c:pt>
                <c:pt idx="5">
                  <c:v>Rhode Island</c:v>
                </c:pt>
                <c:pt idx="6">
                  <c:v>Massachusetts</c:v>
                </c:pt>
              </c:strCache>
            </c:strRef>
          </c:cat>
          <c:val>
            <c:numRef>
              <c:f>Sheet1!$B$2:$H$2</c:f>
              <c:numCache>
                <c:formatCode>General</c:formatCode>
                <c:ptCount val="7"/>
                <c:pt idx="0">
                  <c:v>-0.13664297736893707</c:v>
                </c:pt>
                <c:pt idx="1">
                  <c:v>-0.19606900789924847</c:v>
                </c:pt>
                <c:pt idx="2">
                  <c:v>-0.19161339746425621</c:v>
                </c:pt>
                <c:pt idx="3">
                  <c:v>-0.16591588734384083</c:v>
                </c:pt>
                <c:pt idx="4">
                  <c:v>-9.7397684324969508E-2</c:v>
                </c:pt>
                <c:pt idx="5">
                  <c:v>-9.6840557689773649E-2</c:v>
                </c:pt>
                <c:pt idx="6">
                  <c:v>-9.4424934843260699E-2</c:v>
                </c:pt>
              </c:numCache>
            </c:numRef>
          </c:val>
        </c:ser>
        <c:dLbls>
          <c:showLegendKey val="0"/>
          <c:showVal val="0"/>
          <c:showCatName val="0"/>
          <c:showSerName val="0"/>
          <c:showPercent val="0"/>
          <c:showBubbleSize val="0"/>
        </c:dLbls>
        <c:gapWidth val="50"/>
        <c:axId val="424440376"/>
        <c:axId val="424658664"/>
      </c:barChart>
      <c:catAx>
        <c:axId val="424440376"/>
        <c:scaling>
          <c:orientation val="minMax"/>
        </c:scaling>
        <c:delete val="0"/>
        <c:axPos val="b"/>
        <c:numFmt formatCode="General" sourceLinked="0"/>
        <c:majorTickMark val="none"/>
        <c:minorTickMark val="none"/>
        <c:tickLblPos val="high"/>
        <c:spPr>
          <a:ln>
            <a:solidFill>
              <a:schemeClr val="accent4"/>
            </a:solidFill>
            <a:miter lim="800000"/>
          </a:ln>
        </c:spPr>
        <c:txPr>
          <a:bodyPr/>
          <a:lstStyle/>
          <a:p>
            <a:pPr>
              <a:defRPr sz="800" i="0">
                <a:solidFill>
                  <a:schemeClr val="tx1"/>
                </a:solidFill>
              </a:defRPr>
            </a:pPr>
            <a:endParaRPr lang="en-US"/>
          </a:p>
        </c:txPr>
        <c:crossAx val="424658664"/>
        <c:crosses val="autoZero"/>
        <c:auto val="1"/>
        <c:lblAlgn val="ctr"/>
        <c:lblOffset val="100"/>
        <c:noMultiLvlLbl val="0"/>
      </c:catAx>
      <c:valAx>
        <c:axId val="424658664"/>
        <c:scaling>
          <c:orientation val="minMax"/>
          <c:max val="0"/>
          <c:min val="-0.2"/>
        </c:scaling>
        <c:delete val="0"/>
        <c:axPos val="l"/>
        <c:numFmt formatCode="0%" sourceLinked="0"/>
        <c:majorTickMark val="out"/>
        <c:minorTickMark val="none"/>
        <c:tickLblPos val="nextTo"/>
        <c:crossAx val="424440376"/>
        <c:crosses val="autoZero"/>
        <c:crossBetween val="between"/>
        <c:majorUnit val="5.000000000000001E-2"/>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8262583408227101"/>
          <c:h val="1"/>
        </c:manualLayout>
      </c:layout>
      <c:doughnutChart>
        <c:varyColors val="1"/>
        <c:ser>
          <c:idx val="0"/>
          <c:order val="0"/>
          <c:tx>
            <c:strRef>
              <c:f>Sheet1!$B$1</c:f>
              <c:strCache>
                <c:ptCount val="1"/>
                <c:pt idx="0">
                  <c:v>Series 1</c:v>
                </c:pt>
              </c:strCache>
            </c:strRef>
          </c:tx>
          <c:spPr>
            <a:ln w="9525">
              <a:miter lim="800000"/>
            </a:ln>
          </c:spPr>
          <c:dPt>
            <c:idx val="0"/>
            <c:bubble3D val="0"/>
            <c:spPr>
              <a:solidFill>
                <a:srgbClr val="004A88"/>
              </a:solidFill>
              <a:ln w="9525">
                <a:solidFill>
                  <a:schemeClr val="lt1"/>
                </a:solidFill>
                <a:miter lim="800000"/>
              </a:ln>
              <a:effectLst/>
            </c:spPr>
          </c:dPt>
          <c:dPt>
            <c:idx val="1"/>
            <c:bubble3D val="0"/>
            <c:spPr>
              <a:solidFill>
                <a:srgbClr val="D6D8DA"/>
              </a:solidFill>
              <a:ln w="9525">
                <a:solidFill>
                  <a:schemeClr val="lt1"/>
                </a:solidFill>
                <a:miter lim="800000"/>
              </a:ln>
              <a:effectLst/>
            </c:spPr>
          </c:dPt>
          <c:dPt>
            <c:idx val="2"/>
            <c:bubble3D val="0"/>
            <c:spPr>
              <a:solidFill>
                <a:schemeClr val="accent3"/>
              </a:solidFill>
              <a:ln w="9525">
                <a:solidFill>
                  <a:schemeClr val="lt1"/>
                </a:solidFill>
                <a:miter lim="800000"/>
              </a:ln>
              <a:effectLst/>
            </c:spPr>
          </c:dPt>
          <c:dPt>
            <c:idx val="3"/>
            <c:bubble3D val="0"/>
            <c:spPr>
              <a:solidFill>
                <a:schemeClr val="accent4"/>
              </a:solidFill>
              <a:ln w="9525">
                <a:solidFill>
                  <a:schemeClr val="lt1"/>
                </a:solidFill>
                <a:miter lim="800000"/>
              </a:ln>
              <a:effectLst/>
            </c:spPr>
          </c:dPt>
          <c:cat>
            <c:strRef>
              <c:f>Sheet1!$A$2:$A$3</c:f>
              <c:strCache>
                <c:ptCount val="2"/>
                <c:pt idx="0">
                  <c:v>Category 1</c:v>
                </c:pt>
                <c:pt idx="1">
                  <c:v>Category 2</c:v>
                </c:pt>
              </c:strCache>
            </c:strRef>
          </c:cat>
          <c:val>
            <c:numRef>
              <c:f>Sheet1!$B$2:$B$3</c:f>
              <c:numCache>
                <c:formatCode>General</c:formatCode>
                <c:ptCount val="2"/>
                <c:pt idx="0">
                  <c:v>0.57399999999999995</c:v>
                </c:pt>
                <c:pt idx="1">
                  <c:v>0.42599999999999999</c:v>
                </c:pt>
              </c:numCache>
            </c:numRef>
          </c:val>
          <c:extLst xmlns:c16r2="http://schemas.microsoft.com/office/drawing/2015/06/chart">
            <c:ext xmlns:c16="http://schemas.microsoft.com/office/drawing/2014/chart" uri="{C3380CC4-5D6E-409C-BE32-E72D297353CC}">
              <c16:uniqueId val="{00000000-2CE6-0F43-9D86-CE68976CFA5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sz="900" b="1">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 of Lost Admits</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UMASS Amherst (in-state)</c:v>
                </c:pt>
                <c:pt idx="1">
                  <c:v>Boston University</c:v>
                </c:pt>
                <c:pt idx="2">
                  <c:v>Babson College</c:v>
                </c:pt>
                <c:pt idx="3">
                  <c:v>University of Connecticut</c:v>
                </c:pt>
                <c:pt idx="4">
                  <c:v>Boston College</c:v>
                </c:pt>
                <c:pt idx="5">
                  <c:v>Northeastern University</c:v>
                </c:pt>
                <c:pt idx="6">
                  <c:v>Bryant University</c:v>
                </c:pt>
                <c:pt idx="7">
                  <c:v>Fordham University</c:v>
                </c:pt>
                <c:pt idx="8">
                  <c:v>Indiana U-Bloomington</c:v>
                </c:pt>
                <c:pt idx="9">
                  <c:v>New York University</c:v>
                </c:pt>
                <c:pt idx="10">
                  <c:v>Villanova University</c:v>
                </c:pt>
                <c:pt idx="11">
                  <c:v>SUNY Binghamton</c:v>
                </c:pt>
                <c:pt idx="12">
                  <c:v>Providence College</c:v>
                </c:pt>
              </c:strCache>
            </c:strRef>
          </c:cat>
          <c:val>
            <c:numRef>
              <c:f>Sheet1!$B$2:$B$14</c:f>
              <c:numCache>
                <c:formatCode>General</c:formatCode>
                <c:ptCount val="13"/>
                <c:pt idx="0">
                  <c:v>177</c:v>
                </c:pt>
                <c:pt idx="1">
                  <c:v>124</c:v>
                </c:pt>
                <c:pt idx="2">
                  <c:v>112</c:v>
                </c:pt>
                <c:pt idx="3">
                  <c:v>109</c:v>
                </c:pt>
                <c:pt idx="4">
                  <c:v>104</c:v>
                </c:pt>
                <c:pt idx="5">
                  <c:v>101</c:v>
                </c:pt>
                <c:pt idx="6">
                  <c:v>83</c:v>
                </c:pt>
                <c:pt idx="7">
                  <c:v>71</c:v>
                </c:pt>
                <c:pt idx="8">
                  <c:v>65</c:v>
                </c:pt>
                <c:pt idx="9">
                  <c:v>57</c:v>
                </c:pt>
                <c:pt idx="10">
                  <c:v>47</c:v>
                </c:pt>
                <c:pt idx="11">
                  <c:v>47</c:v>
                </c:pt>
                <c:pt idx="12">
                  <c:v>42</c:v>
                </c:pt>
              </c:numCache>
            </c:numRef>
          </c:val>
        </c:ser>
        <c:dLbls>
          <c:dLblPos val="outEnd"/>
          <c:showLegendKey val="0"/>
          <c:showVal val="1"/>
          <c:showCatName val="0"/>
          <c:showSerName val="0"/>
          <c:showPercent val="0"/>
          <c:showBubbleSize val="0"/>
        </c:dLbls>
        <c:gapWidth val="50"/>
        <c:axId val="474782392"/>
        <c:axId val="475360512"/>
      </c:barChart>
      <c:catAx>
        <c:axId val="474782392"/>
        <c:scaling>
          <c:orientation val="maxMin"/>
        </c:scaling>
        <c:delete val="0"/>
        <c:axPos val="l"/>
        <c:numFmt formatCode="General" sourceLinked="1"/>
        <c:majorTickMark val="none"/>
        <c:minorTickMark val="none"/>
        <c:tickLblPos val="nextTo"/>
        <c:spPr>
          <a:noFill/>
          <a:ln w="9525" cap="flat" cmpd="sng" algn="ctr">
            <a:solidFill>
              <a:schemeClr val="tx1"/>
            </a:solidFill>
            <a:miter lim="800000"/>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475360512"/>
        <c:crosses val="autoZero"/>
        <c:auto val="1"/>
        <c:lblAlgn val="ctr"/>
        <c:lblOffset val="100"/>
        <c:noMultiLvlLbl val="0"/>
      </c:catAx>
      <c:valAx>
        <c:axId val="475360512"/>
        <c:scaling>
          <c:orientation val="minMax"/>
        </c:scaling>
        <c:delete val="1"/>
        <c:axPos val="t"/>
        <c:numFmt formatCode="General" sourceLinked="1"/>
        <c:majorTickMark val="none"/>
        <c:minorTickMark val="none"/>
        <c:tickLblPos val="nextTo"/>
        <c:crossAx val="474782392"/>
        <c:crosses val="autoZero"/>
        <c:crossBetween val="between"/>
      </c:valAx>
      <c:spPr>
        <a:noFill/>
        <a:ln>
          <a:noFill/>
        </a:ln>
        <a:effectLst/>
      </c:spPr>
    </c:plotArea>
    <c:plotVisOnly val="1"/>
    <c:dispBlanksAs val="gap"/>
    <c:showDLblsOverMax val="0"/>
  </c:chart>
  <c:spPr>
    <a:noFill/>
    <a:ln>
      <a:noFill/>
    </a:ln>
    <a:effectLst/>
  </c:spPr>
  <c:txPr>
    <a:bodyPr/>
    <a:lstStyle/>
    <a:p>
      <a:pPr>
        <a:defRPr sz="900" b="1">
          <a:solidFill>
            <a:schemeClr val="tx1"/>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9/17/2018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44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a:t>
            </a:r>
            <a:r>
              <a:rPr lang="en-US" baseline="0" dirty="0" smtClean="0"/>
              <a:t> Measures image: </a:t>
            </a:r>
            <a:r>
              <a:rPr lang="en-US" dirty="0" smtClean="0"/>
              <a:t>Comparison of public and private non-profit 4-year institutions based on median</a:t>
            </a:r>
            <a:r>
              <a:rPr lang="en-US" baseline="0" dirty="0" smtClean="0"/>
              <a:t> starting pay for recent graduates</a:t>
            </a:r>
            <a:endParaRPr lang="en-US" dirty="0"/>
          </a:p>
        </p:txBody>
      </p:sp>
    </p:spTree>
    <p:extLst>
      <p:ext uri="{BB962C8B-B14F-4D97-AF65-F5344CB8AC3E}">
        <p14:creationId xmlns:p14="http://schemas.microsoft.com/office/powerpoint/2010/main" val="390975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dirty="0"/>
          </a:p>
        </p:txBody>
      </p:sp>
    </p:spTree>
    <p:extLst>
      <p:ext uri="{BB962C8B-B14F-4D97-AF65-F5344CB8AC3E}">
        <p14:creationId xmlns:p14="http://schemas.microsoft.com/office/powerpoint/2010/main" val="2051003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444200"/>
            <a:ext cx="2502244" cy="435639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3" name="TextBox 22"/>
          <p:cNvSpPr txBox="1"/>
          <p:nvPr userDrawn="1"/>
        </p:nvSpPr>
        <p:spPr bwMode="gray">
          <a:xfrm>
            <a:off x="264105" y="1466267"/>
            <a:ext cx="2068331" cy="692497"/>
          </a:xfrm>
          <a:prstGeom prst="rect">
            <a:avLst/>
          </a:prstGeom>
          <a:noFill/>
        </p:spPr>
        <p:txBody>
          <a:bodyPr wrap="square" lIns="0" tIns="0" rIns="0" bIns="0" rtlCol="0">
            <a:spAutoFit/>
          </a:bodyPr>
          <a:lstStyle/>
          <a:p>
            <a:pPr algn="l">
              <a:spcBef>
                <a:spcPts val="500"/>
              </a:spcBef>
            </a:pPr>
            <a:r>
              <a:rPr lang="en-US" sz="2500" b="1" dirty="0" smtClean="0">
                <a:solidFill>
                  <a:schemeClr val="bg1"/>
                </a:solidFill>
              </a:rPr>
              <a:t>4:3</a:t>
            </a:r>
            <a:br>
              <a:rPr lang="en-US" sz="2500" b="1" dirty="0" smtClean="0">
                <a:solidFill>
                  <a:schemeClr val="bg1"/>
                </a:solidFill>
              </a:rPr>
            </a:br>
            <a:r>
              <a:rPr lang="en-US" sz="2000" b="0" dirty="0" smtClean="0">
                <a:solidFill>
                  <a:schemeClr val="bg1"/>
                </a:solidFill>
              </a:rPr>
              <a:t>On-screen</a:t>
            </a:r>
          </a:p>
        </p:txBody>
      </p:sp>
      <p:cxnSp>
        <p:nvCxnSpPr>
          <p:cNvPr id="25" name="Straight Connector 24"/>
          <p:cNvCxnSpPr/>
          <p:nvPr userDrawn="1"/>
        </p:nvCxnSpPr>
        <p:spPr bwMode="gray">
          <a:xfrm>
            <a:off x="271463" y="229295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371262"/>
            <a:ext cx="2173362" cy="138499"/>
          </a:xfrm>
          <a:prstGeom prst="rect">
            <a:avLst/>
          </a:prstGeom>
          <a:noFill/>
        </p:spPr>
        <p:txBody>
          <a:bodyPr wrap="square" lIns="0" tIns="0" rIns="0" bIns="0" rtlCol="0">
            <a:spAutoFit/>
          </a:bodyPr>
          <a:lstStyle/>
          <a:p>
            <a:pPr>
              <a:spcBef>
                <a:spcPts val="500"/>
              </a:spcBef>
            </a:pPr>
            <a:r>
              <a:rPr lang="pt-BR" sz="900" b="1" dirty="0" smtClean="0">
                <a:solidFill>
                  <a:schemeClr val="bg1"/>
                </a:solidFill>
              </a:rPr>
              <a:t>All projected presentations:</a:t>
            </a:r>
            <a:endParaRPr lang="pt-BR" sz="900" b="1" dirty="0">
              <a:solidFill>
                <a:schemeClr val="bg1"/>
              </a:solidFill>
            </a:endParaRP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617182"/>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732330"/>
            <a:ext cx="1244214" cy="477850"/>
          </a:xfrm>
          <a:prstGeom prst="rect">
            <a:avLst/>
          </a:prstGeom>
        </p:spPr>
      </p:pic>
      <p:sp>
        <p:nvSpPr>
          <p:cNvPr id="32" name="TextBox 31"/>
          <p:cNvSpPr txBox="1"/>
          <p:nvPr userDrawn="1"/>
        </p:nvSpPr>
        <p:spPr bwMode="gray">
          <a:xfrm>
            <a:off x="455635" y="260376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smtClean="0">
                <a:solidFill>
                  <a:schemeClr val="bg1"/>
                </a:solidFill>
              </a:rPr>
              <a:t>National meetings</a:t>
            </a:r>
          </a:p>
          <a:p>
            <a:pPr marL="112713" indent="-112713">
              <a:spcBef>
                <a:spcPts val="400"/>
              </a:spcBef>
              <a:buFont typeface="Arial" panose="020B0604020202020204" pitchFamily="34" charset="0"/>
              <a:buChar char="•"/>
            </a:pPr>
            <a:r>
              <a:rPr lang="en-US" sz="900" dirty="0" err="1" smtClean="0">
                <a:solidFill>
                  <a:schemeClr val="bg1"/>
                </a:solidFill>
              </a:rPr>
              <a:t>Webconferences</a:t>
            </a:r>
            <a:endParaRPr lang="en-US" sz="900" dirty="0" smtClean="0">
              <a:solidFill>
                <a:schemeClr val="bg1"/>
              </a:solidFill>
            </a:endParaRPr>
          </a:p>
          <a:p>
            <a:pPr marL="112713" indent="-112713">
              <a:spcBef>
                <a:spcPts val="400"/>
              </a:spcBef>
              <a:buFont typeface="Arial" panose="020B0604020202020204" pitchFamily="34" charset="0"/>
              <a:buChar char="•"/>
            </a:pPr>
            <a:r>
              <a:rPr lang="en-US" sz="900" dirty="0" smtClean="0">
                <a:solidFill>
                  <a:schemeClr val="bg1"/>
                </a:solidFill>
              </a:rPr>
              <a:t>Roundtables</a:t>
            </a:r>
          </a:p>
          <a:p>
            <a:pPr marL="112713" indent="-112713">
              <a:spcBef>
                <a:spcPts val="400"/>
              </a:spcBef>
              <a:buFont typeface="Arial" panose="020B0604020202020204" pitchFamily="34" charset="0"/>
              <a:buChar char="•"/>
            </a:pPr>
            <a:r>
              <a:rPr lang="en-US" sz="900" dirty="0" err="1" smtClean="0">
                <a:solidFill>
                  <a:schemeClr val="bg1"/>
                </a:solidFill>
              </a:rPr>
              <a:t>Onsites</a:t>
            </a:r>
            <a:endParaRPr lang="en-US" sz="900" dirty="0" smtClean="0">
              <a:solidFill>
                <a:schemeClr val="bg1"/>
              </a:solidFill>
            </a:endParaRPr>
          </a:p>
          <a:p>
            <a:pPr marL="112713" indent="-112713">
              <a:spcBef>
                <a:spcPts val="400"/>
              </a:spcBef>
              <a:buFont typeface="Arial" panose="020B0604020202020204" pitchFamily="34" charset="0"/>
              <a:buChar char="•"/>
            </a:pPr>
            <a:r>
              <a:rPr lang="en-US" sz="900" dirty="0" smtClean="0">
                <a:solidFill>
                  <a:schemeClr val="bg1"/>
                </a:solidFill>
              </a:rPr>
              <a:t>Conferences</a:t>
            </a:r>
          </a:p>
        </p:txBody>
      </p:sp>
      <p:sp>
        <p:nvSpPr>
          <p:cNvPr id="34" name="Rectangle 33"/>
          <p:cNvSpPr/>
          <p:nvPr userDrawn="1"/>
        </p:nvSpPr>
        <p:spPr bwMode="gray">
          <a:xfrm>
            <a:off x="0" y="0"/>
            <a:ext cx="6400800"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smtClean="0">
                <a:solidFill>
                  <a:schemeClr val="bg1"/>
                </a:solidFill>
              </a:rPr>
              <a:t>Delete Page </a:t>
            </a:r>
            <a:r>
              <a:rPr lang="en-US" sz="1200" b="1" dirty="0">
                <a:solidFill>
                  <a:schemeClr val="bg1"/>
                </a:solidFill>
              </a:rPr>
              <a:t>A</a:t>
            </a:r>
            <a:r>
              <a:rPr lang="en-US" sz="1200" b="1" dirty="0" smtClean="0">
                <a:solidFill>
                  <a:schemeClr val="bg1"/>
                </a:solidFill>
              </a:rPr>
              <a:t>fter Reading   |   2018</a:t>
            </a:r>
            <a:r>
              <a:rPr lang="en-US" sz="1200" b="1" baseline="0" dirty="0" smtClean="0">
                <a:solidFill>
                  <a:schemeClr val="bg1"/>
                </a:solidFill>
              </a:rPr>
              <a:t> Template Edition</a:t>
            </a:r>
            <a:endParaRPr lang="en-US" sz="1200" b="1" dirty="0" smtClean="0">
              <a:solidFill>
                <a:schemeClr val="bg1"/>
              </a:solidFill>
            </a:endParaRPr>
          </a:p>
        </p:txBody>
      </p:sp>
      <p:sp>
        <p:nvSpPr>
          <p:cNvPr id="35" name="Text Placeholder 7"/>
          <p:cNvSpPr txBox="1">
            <a:spLocks/>
          </p:cNvSpPr>
          <p:nvPr userDrawn="1"/>
        </p:nvSpPr>
        <p:spPr bwMode="gray">
          <a:xfrm>
            <a:off x="277813" y="4134769"/>
            <a:ext cx="1879693"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smtClean="0">
                <a:solidFill>
                  <a:schemeClr val="bg1"/>
                </a:solidFill>
              </a:rPr>
              <a:t>Need Help? </a:t>
            </a:r>
            <a:br>
              <a:rPr lang="en-US" sz="900" b="1" dirty="0" smtClean="0">
                <a:solidFill>
                  <a:schemeClr val="bg1"/>
                </a:solidFill>
              </a:rPr>
            </a:br>
            <a:r>
              <a:rPr lang="en-US" sz="900" b="0" dirty="0" smtClean="0">
                <a:solidFill>
                  <a:schemeClr val="bg1"/>
                </a:solidFill>
              </a:rPr>
              <a:t>Visit portals.eab.com/</a:t>
            </a:r>
            <a:r>
              <a:rPr lang="en-US" sz="900" b="0" dirty="0" err="1" smtClean="0">
                <a:solidFill>
                  <a:schemeClr val="bg1"/>
                </a:solidFill>
              </a:rPr>
              <a:t>dss</a:t>
            </a:r>
            <a:r>
              <a:rPr lang="en-US" sz="900" b="0" dirty="0" smtClean="0">
                <a:solidFill>
                  <a:schemeClr val="bg1"/>
                </a:solidFill>
              </a:rPr>
              <a:t> </a:t>
            </a:r>
            <a:r>
              <a:rPr lang="en-US" sz="900" b="0" dirty="0">
                <a:solidFill>
                  <a:schemeClr val="bg1"/>
                </a:solidFill>
              </a:rPr>
              <a:t>or email </a:t>
            </a:r>
            <a:r>
              <a:rPr lang="en-US" sz="900" b="0" dirty="0" smtClean="0">
                <a:solidFill>
                  <a:schemeClr val="bg1"/>
                </a:solidFill>
              </a:rPr>
              <a:t>DSS-Requests@eab.com</a:t>
            </a:r>
            <a:endParaRPr lang="en-US" sz="900" b="0" dirty="0">
              <a:solidFill>
                <a:schemeClr val="bg1"/>
              </a:solidFil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663289" y="3320517"/>
            <a:ext cx="3459699" cy="1308452"/>
          </a:xfrm>
          <a:prstGeom prst="rect">
            <a:avLst/>
          </a:prstGeom>
        </p:spPr>
      </p:pic>
      <p:sp>
        <p:nvSpPr>
          <p:cNvPr id="12" name="Text Placeholder 7"/>
          <p:cNvSpPr txBox="1">
            <a:spLocks/>
          </p:cNvSpPr>
          <p:nvPr userDrawn="1"/>
        </p:nvSpPr>
        <p:spPr bwMode="gray">
          <a:xfrm>
            <a:off x="277813" y="369753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smtClean="0">
                <a:solidFill>
                  <a:schemeClr val="bg1"/>
                </a:solidFill>
              </a:rPr>
              <a:t>Need 16:9 format? </a:t>
            </a:r>
            <a:br>
              <a:rPr lang="en-US" sz="900" b="1" dirty="0" smtClean="0">
                <a:solidFill>
                  <a:schemeClr val="bg1"/>
                </a:solidFill>
              </a:rPr>
            </a:br>
            <a:r>
              <a:rPr lang="en-US" sz="900" b="0" dirty="0" smtClean="0">
                <a:solidFill>
                  <a:schemeClr val="bg1"/>
                </a:solidFill>
              </a:rPr>
              <a:t>Email DSS-Requests@eab.com</a:t>
            </a:r>
            <a:endParaRPr lang="en-US" sz="900" b="0" dirty="0">
              <a:solidFill>
                <a:schemeClr val="bg1"/>
              </a:solidFill>
            </a:endParaRPr>
          </a:p>
        </p:txBody>
      </p:sp>
    </p:spTree>
    <p:custDataLst>
      <p:tags r:id="rId1"/>
    </p:custDataLst>
    <p:extLst>
      <p:ext uri="{BB962C8B-B14F-4D97-AF65-F5344CB8AC3E}">
        <p14:creationId xmlns:p14="http://schemas.microsoft.com/office/powerpoint/2010/main" val="41335917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smtClean="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smtClean="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smtClean="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smtClean="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smtClean="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smtClean="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smtClean="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smtClean="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smtClean="0">
                <a:solidFill>
                  <a:schemeClr val="tx1"/>
                </a:solidFill>
                <a:latin typeface="+mn-lt"/>
                <a:cs typeface="Arial"/>
              </a:rPr>
              <a:t>LEGAL CAVEAT</a:t>
            </a:r>
          </a:p>
          <a:p>
            <a:pPr>
              <a:spcBef>
                <a:spcPts val="400"/>
              </a:spcBef>
            </a:pPr>
            <a:r>
              <a:rPr lang="en-US" sz="500" baseline="0" dirty="0" smtClean="0">
                <a:solidFill>
                  <a:schemeClr val="tx1"/>
                </a:solidFill>
                <a:latin typeface="+mn-lt"/>
                <a:cs typeface="Arial"/>
              </a:rPr>
              <a:t>EAB Global, Inc. (“EAB”) has made efforts to verify the accuracy of the information it provides to members. This report relies</a:t>
            </a:r>
            <a:br>
              <a:rPr lang="en-US" sz="500" baseline="0" dirty="0" smtClean="0">
                <a:solidFill>
                  <a:schemeClr val="tx1"/>
                </a:solidFill>
                <a:latin typeface="+mn-lt"/>
                <a:cs typeface="Arial"/>
              </a:rPr>
            </a:br>
            <a:r>
              <a:rPr lang="en-US" sz="500" baseline="0" dirty="0" smtClean="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smtClean="0">
                <a:solidFill>
                  <a:schemeClr val="tx1"/>
                </a:solidFill>
                <a:latin typeface="+mn-lt"/>
                <a:cs typeface="Arial"/>
              </a:rPr>
            </a:br>
            <a:r>
              <a:rPr lang="en-US" sz="500" baseline="0" dirty="0" smtClean="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smtClean="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smtClean="0">
                <a:solidFill>
                  <a:schemeClr val="tx1"/>
                </a:solidFill>
                <a:latin typeface="+mn-lt"/>
                <a:cs typeface="Arial"/>
              </a:rPr>
              <a:t>IMPORTANT: Please read the following.</a:t>
            </a:r>
          </a:p>
          <a:p>
            <a:pPr>
              <a:spcBef>
                <a:spcPts val="400"/>
              </a:spcBef>
            </a:pPr>
            <a:r>
              <a:rPr lang="en-US" sz="500" baseline="0" dirty="0" smtClean="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smtClean="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smtClean="0">
                <a:solidFill>
                  <a:schemeClr val="tx1"/>
                </a:solidFill>
                <a:latin typeface="+mn-lt"/>
                <a:cs typeface="Arial"/>
              </a:rPr>
            </a:br>
            <a:r>
              <a:rPr lang="en-US" sz="500" baseline="0" dirty="0" smtClean="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smtClean="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smtClean="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smtClean="0">
                <a:solidFill>
                  <a:schemeClr val="tx1"/>
                </a:solidFill>
                <a:latin typeface="+mn-lt"/>
                <a:cs typeface="Arial"/>
              </a:rPr>
            </a:br>
            <a:r>
              <a:rPr lang="en-US" sz="500" baseline="0" dirty="0" smtClean="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smtClean="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smtClean="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smtClean="0">
                <a:solidFill>
                  <a:schemeClr val="tx1"/>
                </a:solidFill>
                <a:latin typeface="+mn-lt"/>
                <a:cs typeface="Arial"/>
              </a:rPr>
              <a:t>6.	If a member is unwilling to abide by any </a:t>
            </a:r>
            <a:br>
              <a:rPr lang="en-US" sz="500" baseline="0" dirty="0" smtClean="0">
                <a:solidFill>
                  <a:schemeClr val="tx1"/>
                </a:solidFill>
                <a:latin typeface="+mn-lt"/>
                <a:cs typeface="Arial"/>
              </a:rPr>
            </a:br>
            <a:r>
              <a:rPr lang="en-US" sz="500" baseline="0" dirty="0" smtClean="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smtClean="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smtClean="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smtClean="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smtClean="0"/>
              <a:t>LEGAL CAVEAT</a:t>
            </a:r>
          </a:p>
          <a:p>
            <a:pPr>
              <a:spcBef>
                <a:spcPts val="300"/>
              </a:spcBef>
            </a:pPr>
            <a:r>
              <a:rPr lang="en-US" sz="420" dirty="0" smtClean="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smtClean="0"/>
              <a:t> </a:t>
            </a:r>
            <a:r>
              <a:rPr lang="en-US" sz="420" dirty="0" smtClean="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smtClean="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smtClean="0"/>
            </a:br>
            <a:r>
              <a:rPr lang="en-US" sz="420" dirty="0" smtClean="0"/>
              <a:t>(b) an endorsement of the company or its products or services by an EAB Organization. No EAB Organization is affiliated with any such company.</a:t>
            </a:r>
          </a:p>
          <a:p>
            <a:pPr>
              <a:spcBef>
                <a:spcPts val="800"/>
              </a:spcBef>
            </a:pPr>
            <a:r>
              <a:rPr lang="en-US" sz="420" b="1" dirty="0" smtClean="0"/>
              <a:t>IMPORTANT: Please read the following.</a:t>
            </a:r>
          </a:p>
          <a:p>
            <a:pPr>
              <a:spcBef>
                <a:spcPts val="300"/>
              </a:spcBef>
            </a:pPr>
            <a:r>
              <a:rPr lang="en-US" sz="420" dirty="0" smtClean="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smtClean="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smtClean="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smtClean="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smtClean="0"/>
              <a:t>4.	Each member shall not remove from this Report any confidential markings, copyright notices, and/or other similar indicia herein.</a:t>
            </a:r>
          </a:p>
          <a:p>
            <a:pPr marL="114300" indent="-114300">
              <a:spcBef>
                <a:spcPts val="300"/>
              </a:spcBef>
            </a:pPr>
            <a:r>
              <a:rPr lang="en-US" sz="420" dirty="0" smtClean="0"/>
              <a:t>5.	Each member is responsible for any breach of its obligations as stated herein by any of its employees or agents.</a:t>
            </a:r>
          </a:p>
          <a:p>
            <a:pPr marL="114300" indent="-114300">
              <a:spcBef>
                <a:spcPts val="300"/>
              </a:spcBef>
            </a:pPr>
            <a:r>
              <a:rPr lang="en-US" sz="420" dirty="0" smtClean="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smtClean="0">
                  <a:latin typeface="+mj-lt"/>
                </a:rPr>
                <a:t>Washington DC   Richmond   Birmingham   Minneapolis</a:t>
              </a:r>
            </a:p>
            <a:p>
              <a:pPr algn="ctr">
                <a:spcBef>
                  <a:spcPts val="500"/>
                </a:spcBef>
              </a:pPr>
              <a:r>
                <a:rPr lang="en-US" sz="1000" spc="0" baseline="0" dirty="0" smtClean="0">
                  <a:latin typeface="+mj-lt"/>
                </a:rPr>
                <a:t>202-747-1000   </a:t>
              </a:r>
              <a:r>
                <a:rPr lang="en-US" sz="1000" spc="0" baseline="0" dirty="0" smtClean="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smtClean="0"/>
              <a:t>Top Kicker – Verdana 8pt Regular, Title Case</a:t>
            </a:r>
            <a:endParaRPr lang="en-US" dirty="0"/>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smtClean="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smtClean="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tx1"/>
                </a:solidFill>
              </a:defRPr>
            </a:lvl1pPr>
          </a:lstStyle>
          <a:p>
            <a:pPr lvl="0"/>
            <a:r>
              <a:rPr lang="en-US" dirty="0" smtClean="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smtClean="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spTree>
    <p:extLst>
      <p:ext uri="{BB962C8B-B14F-4D97-AF65-F5344CB8AC3E}">
        <p14:creationId xmlns:p14="http://schemas.microsoft.com/office/powerpoint/2010/main" val="34395347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smtClean="0"/>
              <a:t>Top Kicker – Verdana 8pt Regular, Title Case</a:t>
            </a:r>
            <a:endParaRPr lang="en-US" dirty="0"/>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smtClean="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smtClean="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tx1"/>
                </a:solidFill>
              </a:defRPr>
            </a:lvl1pPr>
          </a:lstStyle>
          <a:p>
            <a:pPr lvl="0"/>
            <a:r>
              <a:rPr lang="en-US" dirty="0" smtClean="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smtClean="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spTree>
    <p:extLst>
      <p:ext uri="{BB962C8B-B14F-4D97-AF65-F5344CB8AC3E}">
        <p14:creationId xmlns:p14="http://schemas.microsoft.com/office/powerpoint/2010/main" val="40049666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smtClean="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smtClean="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bg bwMode="gray">
      <p:bgPr>
        <a:solidFill>
          <a:schemeClr val="tx1"/>
        </a:solidFill>
        <a:effectLst/>
      </p:bgPr>
    </p:bg>
    <p:spTree>
      <p:nvGrpSpPr>
        <p:cNvPr id="1" name=""/>
        <p:cNvGrpSpPr/>
        <p:nvPr/>
      </p:nvGrpSpPr>
      <p:grpSpPr>
        <a:xfrm>
          <a:off x="0" y="0"/>
          <a:ext cx="0" cy="0"/>
          <a:chOff x="0" y="0"/>
          <a:chExt cx="0" cy="0"/>
        </a:xfrm>
      </p:grpSpPr>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smtClean="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smtClean="0">
                <a:solidFill>
                  <a:schemeClr val="bg1"/>
                </a:solidFill>
                <a:latin typeface="Arial" panose="020B0604020202020204" pitchFamily="34" charset="0"/>
                <a:cs typeface="Arial" panose="020B0604020202020204" pitchFamily="34" charset="0"/>
              </a:rPr>
              <a:t>If an edit is necessary,</a:t>
            </a:r>
            <a:br>
              <a:rPr lang="en-US" sz="800" dirty="0" smtClean="0">
                <a:solidFill>
                  <a:schemeClr val="bg1"/>
                </a:solidFill>
                <a:latin typeface="Arial" panose="020B0604020202020204" pitchFamily="34" charset="0"/>
                <a:cs typeface="Arial" panose="020B0604020202020204" pitchFamily="34" charset="0"/>
              </a:rPr>
            </a:br>
            <a:r>
              <a:rPr lang="en-US" sz="800" dirty="0" smtClean="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smtClean="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317383" y="4123956"/>
            <a:ext cx="928093" cy="500820"/>
            <a:chOff x="317383" y="4108190"/>
            <a:chExt cx="928093" cy="500820"/>
          </a:xfrm>
        </p:grpSpPr>
        <p:sp>
          <p:nvSpPr>
            <p:cNvPr id="13" name="TextBox 12"/>
            <p:cNvSpPr txBox="1"/>
            <p:nvPr/>
          </p:nvSpPr>
          <p:spPr bwMode="gray">
            <a:xfrm>
              <a:off x="341491" y="4393566"/>
              <a:ext cx="903985" cy="215444"/>
            </a:xfrm>
            <a:prstGeom prst="rect">
              <a:avLst/>
            </a:prstGeom>
            <a:noFill/>
          </p:spPr>
          <p:txBody>
            <a:bodyPr wrap="square" lIns="0" tIns="0" rIns="0" bIns="0" rtlCol="0">
              <a:spAutoFit/>
            </a:bodyPr>
            <a:lstStyle/>
            <a:p>
              <a:pPr>
                <a:spcBef>
                  <a:spcPts val="500"/>
                </a:spcBef>
              </a:pPr>
              <a:r>
                <a:rPr lang="en-US" sz="700" dirty="0" smtClean="0">
                  <a:solidFill>
                    <a:schemeClr val="bg1"/>
                  </a:solidFill>
                </a:rPr>
                <a:t>Student interactions annually</a:t>
              </a:r>
            </a:p>
          </p:txBody>
        </p:sp>
        <p:sp>
          <p:nvSpPr>
            <p:cNvPr id="14" name="TextBox 13"/>
            <p:cNvSpPr txBox="1"/>
            <p:nvPr/>
          </p:nvSpPr>
          <p:spPr bwMode="gray">
            <a:xfrm>
              <a:off x="317383" y="4108190"/>
              <a:ext cx="702071" cy="276999"/>
            </a:xfrm>
            <a:prstGeom prst="rect">
              <a:avLst/>
            </a:prstGeom>
            <a:noFill/>
          </p:spPr>
          <p:txBody>
            <a:bodyPr wrap="square" lIns="0" tIns="0" rIns="0" bIns="0" rtlCol="0">
              <a:spAutoFit/>
            </a:bodyPr>
            <a:lstStyle/>
            <a:p>
              <a:pPr>
                <a:spcBef>
                  <a:spcPts val="500"/>
                </a:spcBef>
              </a:pPr>
              <a:r>
                <a:rPr lang="en-US" sz="1800" dirty="0" smtClean="0">
                  <a:solidFill>
                    <a:schemeClr val="bg1"/>
                  </a:solidFill>
                  <a:latin typeface="+mj-lt"/>
                </a:rPr>
                <a:t>1.2B+</a:t>
              </a:r>
            </a:p>
          </p:txBody>
        </p:sp>
      </p:grpSp>
      <p:grpSp>
        <p:nvGrpSpPr>
          <p:cNvPr id="15" name="Group 14"/>
          <p:cNvGrpSpPr/>
          <p:nvPr userDrawn="1"/>
        </p:nvGrpSpPr>
        <p:grpSpPr>
          <a:xfrm>
            <a:off x="1735136" y="4123956"/>
            <a:ext cx="1337350" cy="500820"/>
            <a:chOff x="1833779" y="4108190"/>
            <a:chExt cx="1337350" cy="500820"/>
          </a:xfrm>
        </p:grpSpPr>
        <p:sp>
          <p:nvSpPr>
            <p:cNvPr id="16" name="TextBox 15"/>
            <p:cNvSpPr txBox="1"/>
            <p:nvPr/>
          </p:nvSpPr>
          <p:spPr bwMode="gray">
            <a:xfrm>
              <a:off x="1839093" y="4393566"/>
              <a:ext cx="1332036" cy="215444"/>
            </a:xfrm>
            <a:prstGeom prst="rect">
              <a:avLst/>
            </a:prstGeom>
            <a:noFill/>
          </p:spPr>
          <p:txBody>
            <a:bodyPr wrap="square" lIns="0" tIns="0" rIns="0" bIns="0" rtlCol="0">
              <a:spAutoFit/>
            </a:bodyPr>
            <a:lstStyle/>
            <a:p>
              <a:pPr>
                <a:spcBef>
                  <a:spcPts val="500"/>
                </a:spcBef>
              </a:pPr>
              <a:r>
                <a:rPr lang="en-US" sz="700" dirty="0" smtClean="0">
                  <a:solidFill>
                    <a:schemeClr val="bg1"/>
                  </a:solidFill>
                </a:rPr>
                <a:t>Individuals on our student success management system</a:t>
              </a:r>
            </a:p>
          </p:txBody>
        </p:sp>
        <p:sp>
          <p:nvSpPr>
            <p:cNvPr id="17" name="TextBox 16"/>
            <p:cNvSpPr txBox="1"/>
            <p:nvPr/>
          </p:nvSpPr>
          <p:spPr bwMode="gray">
            <a:xfrm>
              <a:off x="1833779" y="4108190"/>
              <a:ext cx="732284" cy="276999"/>
            </a:xfrm>
            <a:prstGeom prst="rect">
              <a:avLst/>
            </a:prstGeom>
            <a:noFill/>
          </p:spPr>
          <p:txBody>
            <a:bodyPr wrap="square" lIns="0" tIns="0" rIns="0" bIns="0" rtlCol="0">
              <a:spAutoFit/>
            </a:bodyPr>
            <a:lstStyle/>
            <a:p>
              <a:pPr>
                <a:spcBef>
                  <a:spcPts val="500"/>
                </a:spcBef>
              </a:pPr>
              <a:r>
                <a:rPr lang="en-US" sz="1800" dirty="0" smtClean="0">
                  <a:solidFill>
                    <a:schemeClr val="bg1"/>
                  </a:solidFill>
                  <a:latin typeface="+mj-lt"/>
                </a:rPr>
                <a:t>1M</a:t>
              </a:r>
              <a:r>
                <a:rPr lang="en-US" sz="1800" baseline="30000" dirty="0" smtClean="0">
                  <a:solidFill>
                    <a:schemeClr val="bg1"/>
                  </a:solidFill>
                  <a:latin typeface="+mj-lt"/>
                </a:rPr>
                <a:t>+</a:t>
              </a:r>
            </a:p>
          </p:txBody>
        </p:sp>
      </p:grpSp>
      <p:grpSp>
        <p:nvGrpSpPr>
          <p:cNvPr id="18" name="Group 17"/>
          <p:cNvGrpSpPr/>
          <p:nvPr userDrawn="1"/>
        </p:nvGrpSpPr>
        <p:grpSpPr>
          <a:xfrm>
            <a:off x="5217412" y="4123956"/>
            <a:ext cx="934401" cy="500820"/>
            <a:chOff x="5217412" y="4108190"/>
            <a:chExt cx="934401" cy="500820"/>
          </a:xfrm>
        </p:grpSpPr>
        <p:sp>
          <p:nvSpPr>
            <p:cNvPr id="19" name="TextBox 18"/>
            <p:cNvSpPr txBox="1"/>
            <p:nvPr/>
          </p:nvSpPr>
          <p:spPr bwMode="gray">
            <a:xfrm>
              <a:off x="5242124" y="4393566"/>
              <a:ext cx="909689" cy="215444"/>
            </a:xfrm>
            <a:prstGeom prst="rect">
              <a:avLst/>
            </a:prstGeom>
            <a:noFill/>
          </p:spPr>
          <p:txBody>
            <a:bodyPr wrap="square" lIns="0" tIns="0" rIns="0" bIns="0" rtlCol="0">
              <a:spAutoFit/>
            </a:bodyPr>
            <a:lstStyle/>
            <a:p>
              <a:pPr>
                <a:spcBef>
                  <a:spcPts val="500"/>
                </a:spcBef>
              </a:pPr>
              <a:r>
                <a:rPr lang="en-US" sz="700" dirty="0" smtClean="0">
                  <a:solidFill>
                    <a:schemeClr val="bg1"/>
                  </a:solidFill>
                </a:rPr>
                <a:t>Goal: Make education smarter</a:t>
              </a:r>
            </a:p>
          </p:txBody>
        </p:sp>
        <p:sp>
          <p:nvSpPr>
            <p:cNvPr id="20" name="TextBox 19"/>
            <p:cNvSpPr txBox="1"/>
            <p:nvPr/>
          </p:nvSpPr>
          <p:spPr bwMode="gray">
            <a:xfrm>
              <a:off x="5217412" y="4108190"/>
              <a:ext cx="643856" cy="276999"/>
            </a:xfrm>
            <a:prstGeom prst="rect">
              <a:avLst/>
            </a:prstGeom>
            <a:noFill/>
          </p:spPr>
          <p:txBody>
            <a:bodyPr wrap="square" lIns="0" tIns="0" rIns="0" bIns="0" rtlCol="0">
              <a:spAutoFit/>
            </a:bodyPr>
            <a:lstStyle/>
            <a:p>
              <a:pPr marL="0" marR="0" indent="0" algn="l" defTabSz="640080" rtl="0" eaLnBrk="1" fontAlgn="auto" latinLnBrk="0" hangingPunct="1">
                <a:lnSpc>
                  <a:spcPct val="100000"/>
                </a:lnSpc>
                <a:spcBef>
                  <a:spcPts val="500"/>
                </a:spcBef>
                <a:spcAft>
                  <a:spcPts val="0"/>
                </a:spcAft>
                <a:buClrTx/>
                <a:buSzTx/>
                <a:buFontTx/>
                <a:buNone/>
                <a:tabLst/>
                <a:defRPr/>
              </a:pPr>
              <a:r>
                <a:rPr lang="en-US" sz="1800" dirty="0" smtClean="0">
                  <a:solidFill>
                    <a:schemeClr val="bg1"/>
                  </a:solidFill>
                  <a:latin typeface="+mj-lt"/>
                </a:rPr>
                <a:t>1</a:t>
              </a:r>
              <a:endParaRPr lang="en-US" sz="1800" kern="1200" baseline="30000" dirty="0" smtClean="0">
                <a:solidFill>
                  <a:schemeClr val="bg1"/>
                </a:solidFill>
                <a:latin typeface="+mn-lt"/>
                <a:ea typeface="+mn-ea"/>
                <a:cs typeface="+mn-cs"/>
              </a:endParaRPr>
            </a:p>
          </p:txBody>
        </p:sp>
      </p:grpSp>
      <p:grpSp>
        <p:nvGrpSpPr>
          <p:cNvPr id="21" name="Group 20"/>
          <p:cNvGrpSpPr/>
          <p:nvPr userDrawn="1"/>
        </p:nvGrpSpPr>
        <p:grpSpPr bwMode="gray">
          <a:xfrm>
            <a:off x="0" y="-5582"/>
            <a:ext cx="6400800" cy="4076285"/>
            <a:chOff x="0" y="-5582"/>
            <a:chExt cx="6400800" cy="4076285"/>
          </a:xfrm>
        </p:grpSpPr>
        <p:sp>
          <p:nvSpPr>
            <p:cNvPr id="22" name="Rectangle 21"/>
            <p:cNvSpPr/>
            <p:nvPr userDrawn="1"/>
          </p:nvSpPr>
          <p:spPr bwMode="gray">
            <a:xfrm>
              <a:off x="0" y="-5582"/>
              <a:ext cx="6400800" cy="407628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3" name="Freeform 22"/>
            <p:cNvSpPr/>
            <p:nvPr userDrawn="1"/>
          </p:nvSpPr>
          <p:spPr bwMode="gray">
            <a:xfrm>
              <a:off x="1490104" y="552034"/>
              <a:ext cx="4910696" cy="3474977"/>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4" name="Freeform 23"/>
            <p:cNvSpPr/>
            <p:nvPr userDrawn="1"/>
          </p:nvSpPr>
          <p:spPr bwMode="gray">
            <a:xfrm>
              <a:off x="1490104" y="552034"/>
              <a:ext cx="2305887" cy="3474977"/>
            </a:xfrm>
            <a:custGeom>
              <a:avLst/>
              <a:gdLst>
                <a:gd name="connsiteX0" fmla="*/ 0 w 2305887"/>
                <a:gd name="connsiteY0" fmla="*/ 0 h 3474977"/>
                <a:gd name="connsiteX1" fmla="*/ 1753106 w 2305887"/>
                <a:gd name="connsiteY1" fmla="*/ 0 h 3474977"/>
                <a:gd name="connsiteX2" fmla="*/ 2305887 w 2305887"/>
                <a:gd name="connsiteY2" fmla="*/ 1460912 h 3474977"/>
                <a:gd name="connsiteX3" fmla="*/ 1131868 w 2305887"/>
                <a:gd name="connsiteY3" fmla="*/ 3416539 h 3474977"/>
                <a:gd name="connsiteX4" fmla="*/ 1011269 w 2305887"/>
                <a:gd name="connsiteY4" fmla="*/ 3474977 h 3474977"/>
                <a:gd name="connsiteX5" fmla="*/ 0 w 2305887"/>
                <a:gd name="connsiteY5" fmla="*/ 3474977 h 34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887" h="3474977">
                  <a:moveTo>
                    <a:pt x="0" y="0"/>
                  </a:moveTo>
                  <a:lnTo>
                    <a:pt x="1753106" y="0"/>
                  </a:lnTo>
                  <a:cubicBezTo>
                    <a:pt x="2097846" y="388716"/>
                    <a:pt x="2305887" y="900519"/>
                    <a:pt x="2305887" y="1460912"/>
                  </a:cubicBezTo>
                  <a:cubicBezTo>
                    <a:pt x="2305887" y="2308009"/>
                    <a:pt x="1830520" y="3044077"/>
                    <a:pt x="1131868" y="3416539"/>
                  </a:cubicBezTo>
                  <a:lnTo>
                    <a:pt x="1011269" y="3474977"/>
                  </a:lnTo>
                  <a:lnTo>
                    <a:pt x="0" y="3474977"/>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5" name="Oval 236"/>
            <p:cNvSpPr/>
            <p:nvPr userDrawn="1"/>
          </p:nvSpPr>
          <p:spPr bwMode="gray">
            <a:xfrm>
              <a:off x="1490104" y="552033"/>
              <a:ext cx="1875914" cy="3306910"/>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6" name="Oval 25"/>
            <p:cNvSpPr/>
            <p:nvPr userDrawn="1"/>
          </p:nvSpPr>
          <p:spPr bwMode="gray">
            <a:xfrm>
              <a:off x="48498" y="536929"/>
              <a:ext cx="2979943" cy="2979943"/>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7" name="Oval 26"/>
            <p:cNvSpPr/>
            <p:nvPr userDrawn="1"/>
          </p:nvSpPr>
          <p:spPr bwMode="gray">
            <a:xfrm>
              <a:off x="112018" y="609074"/>
              <a:ext cx="2834640" cy="2834640"/>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7243" y="141090"/>
              <a:ext cx="1090389" cy="417192"/>
            </a:xfrm>
            <a:prstGeom prst="rect">
              <a:avLst/>
            </a:prstGeom>
          </p:spPr>
        </p:pic>
        <p:sp>
          <p:nvSpPr>
            <p:cNvPr id="29" name="TextBox 28"/>
            <p:cNvSpPr txBox="1"/>
            <p:nvPr userDrawn="1"/>
          </p:nvSpPr>
          <p:spPr bwMode="gray">
            <a:xfrm>
              <a:off x="659806" y="1046498"/>
              <a:ext cx="2333005" cy="430887"/>
            </a:xfrm>
            <a:prstGeom prst="rect">
              <a:avLst/>
            </a:prstGeom>
            <a:noFill/>
          </p:spPr>
          <p:txBody>
            <a:bodyPr wrap="square" lIns="0" tIns="0" rIns="0" bIns="0" rtlCol="0">
              <a:spAutoFit/>
            </a:bodyPr>
            <a:lstStyle/>
            <a:p>
              <a:pPr>
                <a:spcBef>
                  <a:spcPts val="500"/>
                </a:spcBef>
              </a:pPr>
              <a:r>
                <a:rPr lang="en-US" sz="1400" dirty="0">
                  <a:latin typeface="+mj-lt"/>
                </a:rPr>
                <a:t>Start with </a:t>
              </a:r>
              <a:r>
                <a:rPr lang="en-US" sz="1400" dirty="0" smtClean="0">
                  <a:latin typeface="+mj-lt"/>
                </a:rPr>
                <a:t>best </a:t>
              </a:r>
              <a:br>
                <a:rPr lang="en-US" sz="1400" dirty="0" smtClean="0">
                  <a:latin typeface="+mj-lt"/>
                </a:rPr>
              </a:br>
              <a:r>
                <a:rPr lang="en-US" sz="1400" dirty="0" smtClean="0">
                  <a:latin typeface="+mj-lt"/>
                </a:rPr>
                <a:t>practices </a:t>
              </a:r>
              <a:r>
                <a:rPr lang="en-US" sz="1400" dirty="0">
                  <a:latin typeface="+mj-lt"/>
                </a:rPr>
                <a:t>research</a:t>
              </a:r>
              <a:endParaRPr lang="en-US" sz="1400" dirty="0" smtClean="0">
                <a:latin typeface="+mj-lt"/>
              </a:endParaRPr>
            </a:p>
          </p:txBody>
        </p:sp>
        <p:cxnSp>
          <p:nvCxnSpPr>
            <p:cNvPr id="30" name="Straight Connector 29"/>
            <p:cNvCxnSpPr/>
            <p:nvPr userDrawn="1"/>
          </p:nvCxnSpPr>
          <p:spPr bwMode="gray">
            <a:xfrm>
              <a:off x="659807" y="1527448"/>
              <a:ext cx="190422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659806" y="1627462"/>
              <a:ext cx="1983239" cy="1335750"/>
            </a:xfrm>
            <a:prstGeom prst="rect">
              <a:avLst/>
            </a:prstGeom>
            <a:noFill/>
          </p:spPr>
          <p:txBody>
            <a:bodyPr wrap="square" lIns="0" tIns="0" rIns="0" bIns="0" numCol="1" spcCol="457200" rtlCol="0">
              <a:spAutoFit/>
            </a:bodyPr>
            <a:lstStyle/>
            <a:p>
              <a:pPr marL="112713" indent="-112713">
                <a:lnSpc>
                  <a:spcPct val="120000"/>
                </a:lnSpc>
                <a:spcBef>
                  <a:spcPts val="400"/>
                </a:spcBef>
                <a:buFont typeface="Verdana" panose="020B0604030504040204" pitchFamily="34" charset="0"/>
                <a:buChar char="›"/>
              </a:pPr>
              <a:r>
                <a:rPr lang="en-US" sz="800" dirty="0" smtClean="0"/>
                <a:t>Research Forums for presidents, provosts, chief business officers, and key academic and administrative leaders</a:t>
              </a:r>
            </a:p>
            <a:p>
              <a:pPr marL="112713" indent="-112713">
                <a:lnSpc>
                  <a:spcPct val="120000"/>
                </a:lnSpc>
                <a:spcBef>
                  <a:spcPts val="400"/>
                </a:spcBef>
                <a:buFont typeface="Verdana" panose="020B0604030504040204" pitchFamily="34" charset="0"/>
                <a:buChar char="›"/>
              </a:pPr>
              <a:r>
                <a:rPr lang="en-US" sz="800" dirty="0" smtClean="0"/>
                <a:t>At the core of all we do</a:t>
              </a:r>
            </a:p>
            <a:p>
              <a:pPr marL="112713" indent="-112713">
                <a:lnSpc>
                  <a:spcPct val="120000"/>
                </a:lnSpc>
                <a:spcBef>
                  <a:spcPts val="400"/>
                </a:spcBef>
                <a:buFont typeface="Verdana" panose="020B0604030504040204" pitchFamily="34" charset="0"/>
                <a:buChar char="›"/>
              </a:pPr>
              <a:r>
                <a:rPr lang="en-US" sz="800" dirty="0" smtClean="0"/>
                <a:t>Peer-tested best practices research</a:t>
              </a:r>
            </a:p>
            <a:p>
              <a:pPr marL="112713" indent="-112713">
                <a:lnSpc>
                  <a:spcPct val="120000"/>
                </a:lnSpc>
                <a:spcBef>
                  <a:spcPts val="400"/>
                </a:spcBef>
                <a:buFont typeface="Verdana" panose="020B0604030504040204" pitchFamily="34" charset="0"/>
                <a:buChar char="›"/>
              </a:pPr>
              <a:r>
                <a:rPr lang="en-US" sz="800" dirty="0" smtClean="0"/>
                <a:t>Answers to the most </a:t>
              </a:r>
              <a:br>
                <a:rPr lang="en-US" sz="800" dirty="0" smtClean="0"/>
              </a:br>
              <a:r>
                <a:rPr lang="en-US" sz="800" dirty="0" smtClean="0"/>
                <a:t>pressing issues</a:t>
              </a:r>
              <a:endParaRPr lang="en-US" sz="800" dirty="0"/>
            </a:p>
          </p:txBody>
        </p:sp>
        <p:sp>
          <p:nvSpPr>
            <p:cNvPr id="32" name="TextBox 31"/>
            <p:cNvSpPr txBox="1"/>
            <p:nvPr userDrawn="1"/>
          </p:nvSpPr>
          <p:spPr bwMode="gray">
            <a:xfrm>
              <a:off x="3221384" y="674561"/>
              <a:ext cx="2623273" cy="646331"/>
            </a:xfrm>
            <a:prstGeom prst="rect">
              <a:avLst/>
            </a:prstGeom>
            <a:noFill/>
          </p:spPr>
          <p:txBody>
            <a:bodyPr wrap="square" lIns="0" tIns="0" rIns="0" bIns="0" rtlCol="0">
              <a:spAutoFit/>
            </a:bodyPr>
            <a:lstStyle/>
            <a:p>
              <a:pPr>
                <a:spcBef>
                  <a:spcPts val="500"/>
                </a:spcBef>
              </a:pPr>
              <a:r>
                <a:rPr lang="en-US" sz="1400" dirty="0">
                  <a:solidFill>
                    <a:schemeClr val="bg1"/>
                  </a:solidFill>
                  <a:latin typeface="+mj-lt"/>
                </a:rPr>
                <a:t>Then hardwire those insights into your organization using our technology &amp; services</a:t>
              </a:r>
              <a:endParaRPr lang="en-US" sz="1400" dirty="0" smtClean="0">
                <a:solidFill>
                  <a:schemeClr val="bg1"/>
                </a:solidFill>
                <a:latin typeface="+mj-lt"/>
              </a:endParaRPr>
            </a:p>
          </p:txBody>
        </p:sp>
        <p:cxnSp>
          <p:nvCxnSpPr>
            <p:cNvPr id="33" name="Straight Connector 32"/>
            <p:cNvCxnSpPr/>
            <p:nvPr userDrawn="1"/>
          </p:nvCxnSpPr>
          <p:spPr bwMode="gray">
            <a:xfrm>
              <a:off x="3225088" y="1367953"/>
              <a:ext cx="2903733"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Isosceles Triangle 33"/>
            <p:cNvSpPr/>
            <p:nvPr userDrawn="1"/>
          </p:nvSpPr>
          <p:spPr bwMode="gray">
            <a:xfrm rot="5400000">
              <a:off x="3105052" y="76118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5" name="Isosceles Triangle 34"/>
            <p:cNvSpPr/>
            <p:nvPr userDrawn="1"/>
          </p:nvSpPr>
          <p:spPr bwMode="gray">
            <a:xfrm rot="5400000">
              <a:off x="541366" y="113843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6" name="TextBox 35"/>
            <p:cNvSpPr txBox="1"/>
            <p:nvPr userDrawn="1"/>
          </p:nvSpPr>
          <p:spPr bwMode="gray">
            <a:xfrm>
              <a:off x="3221384" y="1510110"/>
              <a:ext cx="2676799" cy="743280"/>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Enrollment Management </a:t>
              </a:r>
            </a:p>
            <a:p>
              <a:pPr>
                <a:spcBef>
                  <a:spcPts val="300"/>
                </a:spcBef>
              </a:pPr>
              <a:r>
                <a:rPr lang="en-US" sz="700" dirty="0" smtClean="0">
                  <a:solidFill>
                    <a:schemeClr val="bg1"/>
                  </a:solidFill>
                </a:rPr>
                <a:t>Our </a:t>
              </a:r>
              <a:r>
                <a:rPr lang="en-US" sz="700" b="1" dirty="0" smtClean="0">
                  <a:solidFill>
                    <a:schemeClr val="bg1"/>
                  </a:solidFill>
                </a:rPr>
                <a:t>Enrollment Services </a:t>
              </a:r>
              <a:r>
                <a:rPr lang="en-US" sz="700" dirty="0" smtClean="0">
                  <a:solidFill>
                    <a:schemeClr val="bg1"/>
                  </a:solidFill>
                </a:rPr>
                <a:t>division provides data-driven undergraduate and graduate solutions that target qualified prospective students; build relationships throughout the search, application, and yield process; and optimize financial aid resources.</a:t>
              </a:r>
              <a:endParaRPr lang="en-US" sz="700" dirty="0">
                <a:solidFill>
                  <a:schemeClr val="bg1"/>
                </a:solidFill>
              </a:endParaRPr>
            </a:p>
          </p:txBody>
        </p:sp>
        <p:sp>
          <p:nvSpPr>
            <p:cNvPr id="37" name="TextBox 36"/>
            <p:cNvSpPr txBox="1"/>
            <p:nvPr userDrawn="1"/>
          </p:nvSpPr>
          <p:spPr bwMode="gray">
            <a:xfrm>
              <a:off x="3221384" y="2377361"/>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Student Success </a:t>
              </a:r>
            </a:p>
            <a:p>
              <a:pPr>
                <a:spcBef>
                  <a:spcPts val="300"/>
                </a:spcBef>
              </a:pPr>
              <a:r>
                <a:rPr lang="en-US" sz="700" dirty="0" smtClean="0">
                  <a:solidFill>
                    <a:schemeClr val="bg1"/>
                  </a:solidFill>
                </a:rPr>
                <a:t>Members of the </a:t>
              </a:r>
              <a:r>
                <a:rPr lang="en-US" sz="700" b="1" dirty="0" smtClean="0">
                  <a:solidFill>
                    <a:schemeClr val="bg1"/>
                  </a:solidFill>
                </a:rPr>
                <a:t>Student Success Collaborative</a:t>
              </a:r>
              <a:r>
                <a:rPr lang="en-US" sz="700" dirty="0" smtClean="0">
                  <a:solidFill>
                    <a:schemeClr val="bg1"/>
                  </a:solidFill>
                </a:rPr>
                <a:t> use research, consulting, and an enterprise-wide student success management system to help students persist, graduate, and succeed.</a:t>
              </a:r>
              <a:endParaRPr lang="en-US" sz="700" dirty="0">
                <a:solidFill>
                  <a:schemeClr val="bg1"/>
                </a:solidFill>
              </a:endParaRPr>
            </a:p>
          </p:txBody>
        </p:sp>
        <p:sp>
          <p:nvSpPr>
            <p:cNvPr id="38" name="TextBox 37"/>
            <p:cNvSpPr txBox="1"/>
            <p:nvPr userDrawn="1"/>
          </p:nvSpPr>
          <p:spPr bwMode="gray">
            <a:xfrm>
              <a:off x="3221384" y="3136892"/>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Growth and Academic Operations </a:t>
              </a:r>
            </a:p>
            <a:p>
              <a:pPr>
                <a:spcBef>
                  <a:spcPts val="300"/>
                </a:spcBef>
              </a:pPr>
              <a:r>
                <a:rPr lang="en-US" sz="700" dirty="0" smtClean="0">
                  <a:solidFill>
                    <a:schemeClr val="bg1"/>
                  </a:solidFill>
                </a:rPr>
                <a:t>Our </a:t>
              </a:r>
              <a:r>
                <a:rPr lang="en-US" sz="700" b="1" dirty="0" smtClean="0">
                  <a:solidFill>
                    <a:schemeClr val="bg1"/>
                  </a:solidFill>
                </a:rPr>
                <a:t>Academic Performance Solutions </a:t>
              </a:r>
              <a:r>
                <a:rPr lang="en-US" sz="700" dirty="0" smtClean="0">
                  <a:solidFill>
                    <a:schemeClr val="bg1"/>
                  </a:solidFill>
                </a:rPr>
                <a:t>group partners with university academic and business leaders to help make smart resource trade-offs, improve academic efficiency, and grow academic program revenues.</a:t>
              </a:r>
              <a:endParaRPr lang="en-US" sz="700" dirty="0">
                <a:solidFill>
                  <a:schemeClr val="bg1"/>
                </a:solidFill>
              </a:endParaRPr>
            </a:p>
          </p:txBody>
        </p:sp>
      </p:grpSp>
      <p:sp>
        <p:nvSpPr>
          <p:cNvPr id="39" name="TextBox 3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smtClean="0">
              <a:solidFill>
                <a:schemeClr val="tx1"/>
              </a:solidFill>
              <a:latin typeface="+mj-lt"/>
            </a:endParaRPr>
          </a:p>
        </p:txBody>
      </p:sp>
      <p:grpSp>
        <p:nvGrpSpPr>
          <p:cNvPr id="40" name="Group 39"/>
          <p:cNvGrpSpPr/>
          <p:nvPr userDrawn="1"/>
        </p:nvGrpSpPr>
        <p:grpSpPr>
          <a:xfrm>
            <a:off x="3562146" y="4123956"/>
            <a:ext cx="1165605" cy="500820"/>
            <a:chOff x="3550776" y="4108190"/>
            <a:chExt cx="1165605" cy="500820"/>
          </a:xfrm>
        </p:grpSpPr>
        <p:sp>
          <p:nvSpPr>
            <p:cNvPr id="41" name="TextBox 40"/>
            <p:cNvSpPr txBox="1"/>
            <p:nvPr userDrawn="1"/>
          </p:nvSpPr>
          <p:spPr bwMode="gray">
            <a:xfrm>
              <a:off x="3556090" y="4393566"/>
              <a:ext cx="1160291" cy="215444"/>
            </a:xfrm>
            <a:prstGeom prst="rect">
              <a:avLst/>
            </a:prstGeom>
            <a:noFill/>
          </p:spPr>
          <p:txBody>
            <a:bodyPr wrap="square" lIns="0" tIns="0" rIns="0" bIns="0" rtlCol="0">
              <a:spAutoFit/>
            </a:bodyPr>
            <a:lstStyle/>
            <a:p>
              <a:pPr>
                <a:spcBef>
                  <a:spcPts val="500"/>
                </a:spcBef>
              </a:pPr>
              <a:r>
                <a:rPr lang="en-US" sz="700" dirty="0" smtClean="0">
                  <a:solidFill>
                    <a:schemeClr val="bg1"/>
                  </a:solidFill>
                </a:rPr>
                <a:t>Institutions we are proud </a:t>
              </a:r>
              <a:br>
                <a:rPr lang="en-US" sz="700" dirty="0" smtClean="0">
                  <a:solidFill>
                    <a:schemeClr val="bg1"/>
                  </a:solidFill>
                </a:rPr>
              </a:br>
              <a:r>
                <a:rPr lang="en-US" sz="700" dirty="0" smtClean="0">
                  <a:solidFill>
                    <a:schemeClr val="bg1"/>
                  </a:solidFill>
                </a:rPr>
                <a:t>to serve</a:t>
              </a:r>
            </a:p>
          </p:txBody>
        </p:sp>
        <p:sp>
          <p:nvSpPr>
            <p:cNvPr id="42" name="TextBox 41"/>
            <p:cNvSpPr txBox="1"/>
            <p:nvPr userDrawn="1"/>
          </p:nvSpPr>
          <p:spPr bwMode="gray">
            <a:xfrm>
              <a:off x="3550776" y="4108190"/>
              <a:ext cx="732284" cy="276999"/>
            </a:xfrm>
            <a:prstGeom prst="rect">
              <a:avLst/>
            </a:prstGeom>
            <a:noFill/>
          </p:spPr>
          <p:txBody>
            <a:bodyPr wrap="square" lIns="0" tIns="0" rIns="0" bIns="0" rtlCol="0">
              <a:spAutoFit/>
            </a:bodyPr>
            <a:lstStyle/>
            <a:p>
              <a:pPr>
                <a:spcBef>
                  <a:spcPts val="500"/>
                </a:spcBef>
              </a:pPr>
              <a:r>
                <a:rPr lang="en-US" sz="1800" baseline="0" dirty="0" smtClean="0">
                  <a:solidFill>
                    <a:schemeClr val="bg1"/>
                  </a:solidFill>
                  <a:latin typeface="+mj-lt"/>
                </a:rPr>
                <a:t>1,300</a:t>
              </a:r>
              <a:r>
                <a:rPr lang="en-US" sz="1800" baseline="30000" dirty="0" smtClean="0">
                  <a:solidFill>
                    <a:schemeClr val="bg1"/>
                  </a:solidFill>
                  <a:latin typeface="+mj-lt"/>
                </a:rPr>
                <a:t>+</a:t>
              </a:r>
            </a:p>
          </p:txBody>
        </p:sp>
      </p:grpSp>
    </p:spTree>
    <p:custDataLst>
      <p:tags r:id="rId1"/>
    </p:custDataLst>
    <p:extLst>
      <p:ext uri="{BB962C8B-B14F-4D97-AF65-F5344CB8AC3E}">
        <p14:creationId xmlns:p14="http://schemas.microsoft.com/office/powerpoint/2010/main" val="16052826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smtClean="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smtClean="0"/>
              <a:t>#</a:t>
            </a:r>
            <a:endParaRPr lang="en-US" dirty="0"/>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smtClean="0"/>
              <a:t>#</a:t>
            </a:r>
            <a:endParaRPr lang="en-US" dirty="0"/>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smtClean="0"/>
              <a:t>#</a:t>
            </a:r>
            <a:endParaRPr lang="en-US" dirty="0"/>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smtClean="0"/>
              <a:t>#</a:t>
            </a:r>
            <a:endParaRPr lang="en-US" dirty="0"/>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smtClean="0"/>
              <a:t>#</a:t>
            </a:r>
            <a:endParaRPr lang="en-US" dirty="0"/>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latin typeface="Arial" panose="020B0604020202020204" pitchFamily="34" charset="0"/>
                <a:cs typeface="Arial" panose="020B0604020202020204" pitchFamily="34" charset="0"/>
              </a:rPr>
              <a:t>How to Use this</a:t>
            </a:r>
            <a:br>
              <a:rPr lang="en-US" sz="1000" b="1" dirty="0" smtClean="0">
                <a:solidFill>
                  <a:schemeClr val="bg1"/>
                </a:solidFill>
                <a:latin typeface="Arial" panose="020B0604020202020204" pitchFamily="34" charset="0"/>
                <a:cs typeface="Arial" panose="020B0604020202020204" pitchFamily="34" charset="0"/>
              </a:rPr>
            </a:br>
            <a:r>
              <a:rPr lang="en-US" sz="1000" b="1" dirty="0" smtClean="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smtClean="0">
                <a:solidFill>
                  <a:schemeClr val="bg1"/>
                </a:solidFill>
                <a:latin typeface="Arial" panose="020B0604020202020204" pitchFamily="34" charset="0"/>
                <a:cs typeface="Arial" panose="020B0604020202020204" pitchFamily="34" charset="0"/>
              </a:rPr>
              <a:t> 9</a:t>
            </a:r>
            <a:r>
              <a:rPr lang="en-US" sz="800" dirty="0" smtClean="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smtClean="0">
                <a:solidFill>
                  <a:schemeClr val="bg1"/>
                </a:solidFill>
                <a:latin typeface="Arial" panose="020B0604020202020204" pitchFamily="34" charset="0"/>
                <a:cs typeface="Arial" panose="020B0604020202020204" pitchFamily="34" charset="0"/>
              </a:rPr>
            </a:br>
            <a:r>
              <a:rPr lang="en-US" sz="800" dirty="0" smtClean="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On each slide, change</a:t>
            </a:r>
            <a:br>
              <a:rPr lang="en-US" sz="800" dirty="0" smtClean="0">
                <a:solidFill>
                  <a:schemeClr val="bg1"/>
                </a:solidFill>
                <a:latin typeface="Arial" panose="020B0604020202020204" pitchFamily="34" charset="0"/>
                <a:cs typeface="Arial" panose="020B0604020202020204" pitchFamily="34" charset="0"/>
              </a:rPr>
            </a:br>
            <a:r>
              <a:rPr lang="en-US" sz="800" dirty="0" smtClean="0">
                <a:solidFill>
                  <a:schemeClr val="bg1"/>
                </a:solidFill>
                <a:latin typeface="Arial" panose="020B0604020202020204" pitchFamily="34" charset="0"/>
                <a:cs typeface="Arial" panose="020B0604020202020204" pitchFamily="34" charset="0"/>
              </a:rPr>
              <a:t>the highlighted section title back to Rockwell 14pt</a:t>
            </a:r>
            <a:br>
              <a:rPr lang="en-US" sz="800" dirty="0" smtClean="0">
                <a:solidFill>
                  <a:schemeClr val="bg1"/>
                </a:solidFill>
                <a:latin typeface="Arial" panose="020B0604020202020204" pitchFamily="34" charset="0"/>
                <a:cs typeface="Arial" panose="020B0604020202020204" pitchFamily="34" charset="0"/>
              </a:rPr>
            </a:br>
            <a:r>
              <a:rPr lang="en-US" sz="800" dirty="0" smtClean="0">
                <a:solidFill>
                  <a:schemeClr val="bg1"/>
                </a:solidFill>
                <a:latin typeface="Arial" panose="020B0604020202020204" pitchFamily="34" charset="0"/>
                <a:cs typeface="Arial" panose="020B0604020202020204" pitchFamily="34" charset="0"/>
              </a:rPr>
              <a:t>Regular,</a:t>
            </a:r>
            <a:r>
              <a:rPr lang="en-US" sz="800" baseline="0" dirty="0" smtClean="0">
                <a:solidFill>
                  <a:schemeClr val="bg1"/>
                </a:solidFill>
                <a:latin typeface="Arial" panose="020B0604020202020204" pitchFamily="34" charset="0"/>
                <a:cs typeface="Arial" panose="020B0604020202020204" pitchFamily="34" charset="0"/>
              </a:rPr>
              <a:t> </a:t>
            </a:r>
            <a:r>
              <a:rPr lang="en-US" sz="800" dirty="0" smtClean="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smtClean="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smtClean="0">
                <a:solidFill>
                  <a:schemeClr val="bg1"/>
                </a:solidFill>
                <a:latin typeface="Arial" panose="020B0604020202020204" pitchFamily="34" charset="0"/>
                <a:cs typeface="Arial" panose="020B0604020202020204" pitchFamily="34" charset="0"/>
              </a:rPr>
              <a:t>See</a:t>
            </a:r>
            <a:r>
              <a:rPr lang="en-US" sz="750" baseline="0" dirty="0" smtClean="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smtClean="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smtClean="0"/>
              <a:t>#</a:t>
            </a:r>
            <a:endParaRPr lang="en-US" dirty="0"/>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smtClean="0">
                <a:solidFill>
                  <a:schemeClr val="bg1"/>
                </a:solidFill>
                <a:latin typeface="Arial" panose="020B0604020202020204" pitchFamily="34" charset="0"/>
                <a:cs typeface="Arial" panose="020B0604020202020204" pitchFamily="34" charset="0"/>
              </a:rPr>
              <a:t>Break types</a:t>
            </a:r>
            <a:r>
              <a:rPr lang="en-US" sz="800" b="0" baseline="0" dirty="0" smtClean="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smtClean="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smtClean="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smtClean="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smtClean="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smtClean="0"/>
              <a:t>Slide Title – Rockwell 18pt Regular, Title Case</a:t>
            </a:r>
            <a:endParaRPr lang="en-US" dirty="0"/>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smtClean="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smtClean="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smtClean="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smtClean="0"/>
              <a:t>Slide Title – Rockwell 18pt Regular, Title Case</a:t>
            </a:r>
            <a:endParaRPr lang="en-US" dirty="0"/>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smtClean="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smtClean="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smtClean="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smtClean="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smtClean="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2"/>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Verdana" panose="020B0604030504040204" pitchFamily="34" charset="0"/>
              </a:rPr>
              <a:t>©2018 by EAB. </a:t>
            </a:r>
            <a:r>
              <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smtClean="0"/>
              <a:t>Slide Title – Rockwell 18pt Regular, Title Case</a:t>
            </a:r>
            <a:endParaRPr lang="en-US" dirty="0"/>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Tree>
    <p:custDataLst>
      <p:tags r:id="rId21"/>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7" r:id="rId4"/>
    <p:sldLayoutId id="2147483658" r:id="rId5"/>
    <p:sldLayoutId id="2147483659" r:id="rId6"/>
    <p:sldLayoutId id="2147483672"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 id="2147483673" r:id="rId18"/>
    <p:sldLayoutId id="2147483674" r:id="rId19"/>
  </p:sldLayoutIdLst>
  <p:timing>
    <p:tnLst>
      <p:par>
        <p:cTn id="1" dur="indefinite" restart="never" nodeType="tmRoot"/>
      </p:par>
    </p:tnLst>
  </p:timing>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hyperlink" Target="http://www.collegemeasures.org/4-year_colleges/college-performance-rank/" TargetMode="External"/><Relationship Id="rId7" Type="http://schemas.openxmlformats.org/officeDocument/2006/relationships/image" Target="../media/image30.png"/><Relationship Id="rId12" Type="http://schemas.openxmlformats.org/officeDocument/2006/relationships/image" Target="../media/image35.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12800" y="2115916"/>
            <a:ext cx="4389120" cy="692497"/>
          </a:xfrm>
        </p:spPr>
        <p:txBody>
          <a:bodyPr/>
          <a:lstStyle/>
          <a:p>
            <a:r>
              <a:rPr lang="en-US" dirty="0" smtClean="0"/>
              <a:t>Collecting Your Visions for Bentley’s Future</a:t>
            </a:r>
            <a:endParaRPr lang="en-US" dirty="0"/>
          </a:p>
        </p:txBody>
      </p:sp>
      <p:sp>
        <p:nvSpPr>
          <p:cNvPr id="10" name="Text Placeholder 9"/>
          <p:cNvSpPr>
            <a:spLocks noGrp="1"/>
          </p:cNvSpPr>
          <p:nvPr>
            <p:ph type="body" sz="quarter" idx="13"/>
          </p:nvPr>
        </p:nvSpPr>
        <p:spPr/>
        <p:txBody>
          <a:bodyPr/>
          <a:lstStyle/>
          <a:p>
            <a:r>
              <a:rPr lang="en-US" dirty="0" smtClean="0"/>
              <a:t>Strategic Planning Exercise</a:t>
            </a:r>
            <a:endParaRPr lang="en-US" dirty="0"/>
          </a:p>
        </p:txBody>
      </p:sp>
      <p:sp>
        <p:nvSpPr>
          <p:cNvPr id="11" name="Text Placeholder 10"/>
          <p:cNvSpPr>
            <a:spLocks noGrp="1"/>
          </p:cNvSpPr>
          <p:nvPr>
            <p:ph type="body" sz="quarter" idx="14"/>
          </p:nvPr>
        </p:nvSpPr>
        <p:spPr>
          <a:xfrm>
            <a:off x="3718560" y="4107290"/>
            <a:ext cx="2404428" cy="415498"/>
          </a:xfrm>
        </p:spPr>
        <p:txBody>
          <a:bodyPr/>
          <a:lstStyle/>
          <a:p>
            <a:pPr algn="l"/>
            <a:r>
              <a:rPr lang="en-US" i="1" dirty="0" smtClean="0"/>
              <a:t>David Attis</a:t>
            </a:r>
            <a:br>
              <a:rPr lang="en-US" i="1" dirty="0" smtClean="0"/>
            </a:br>
            <a:r>
              <a:rPr lang="en-US" i="1" dirty="0" smtClean="0"/>
              <a:t>Managing Director of Strategic Research</a:t>
            </a:r>
            <a:endParaRPr lang="en-US" i="1" dirty="0"/>
          </a:p>
        </p:txBody>
      </p:sp>
    </p:spTree>
    <p:custDataLst>
      <p:tags r:id="rId1"/>
    </p:custDataLst>
    <p:extLst>
      <p:ext uri="{BB962C8B-B14F-4D97-AF65-F5344CB8AC3E}">
        <p14:creationId xmlns:p14="http://schemas.microsoft.com/office/powerpoint/2010/main" val="2103755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Where Students Admitted to Bentley Go If They Don’t Come to Bentley</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Bentley’s Top Competitors</a:t>
            </a:r>
            <a:endParaRPr lang="en-US" dirty="0"/>
          </a:p>
        </p:txBody>
      </p:sp>
      <p:graphicFrame>
        <p:nvGraphicFramePr>
          <p:cNvPr id="10" name="Chart 9"/>
          <p:cNvGraphicFramePr/>
          <p:nvPr>
            <p:extLst>
              <p:ext uri="{D42A27DB-BD31-4B8C-83A1-F6EECF244321}">
                <p14:modId xmlns:p14="http://schemas.microsoft.com/office/powerpoint/2010/main" val="986440452"/>
              </p:ext>
            </p:extLst>
          </p:nvPr>
        </p:nvGraphicFramePr>
        <p:xfrm>
          <a:off x="280194" y="922832"/>
          <a:ext cx="5366226" cy="3523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96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Five “Post-Traditional” Areas for Growth</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Diversifying Student Populations</a:t>
            </a:r>
            <a:endParaRPr lang="en-US" dirty="0"/>
          </a:p>
        </p:txBody>
      </p:sp>
      <p:cxnSp>
        <p:nvCxnSpPr>
          <p:cNvPr id="32" name="Straight Connector 31"/>
          <p:cNvCxnSpPr/>
          <p:nvPr/>
        </p:nvCxnSpPr>
        <p:spPr bwMode="gray">
          <a:xfrm>
            <a:off x="789005" y="1167072"/>
            <a:ext cx="0" cy="2785226"/>
          </a:xfrm>
          <a:prstGeom prst="line">
            <a:avLst/>
          </a:prstGeom>
          <a:noFill/>
          <a:ln w="12700" cap="flat" cmpd="sng" algn="ctr">
            <a:solidFill>
              <a:srgbClr val="8294A2"/>
            </a:solidFill>
            <a:prstDash val="solid"/>
            <a:miter lim="800000"/>
            <a:headEnd type="none" w="med" len="med"/>
            <a:tailEnd type="none" w="med" len="med"/>
          </a:ln>
          <a:effectLst/>
        </p:spPr>
      </p:cxnSp>
      <p:cxnSp>
        <p:nvCxnSpPr>
          <p:cNvPr id="33" name="Straight Connector 32"/>
          <p:cNvCxnSpPr/>
          <p:nvPr/>
        </p:nvCxnSpPr>
        <p:spPr bwMode="gray">
          <a:xfrm>
            <a:off x="785030" y="3952296"/>
            <a:ext cx="4926961" cy="0"/>
          </a:xfrm>
          <a:prstGeom prst="line">
            <a:avLst/>
          </a:prstGeom>
          <a:noFill/>
          <a:ln w="12700" cap="flat" cmpd="sng" algn="ctr">
            <a:solidFill>
              <a:srgbClr val="8294A2"/>
            </a:solidFill>
            <a:prstDash val="solid"/>
            <a:miter lim="800000"/>
            <a:headEnd type="none" w="med" len="med"/>
            <a:tailEnd type="none" w="med" len="med"/>
          </a:ln>
          <a:effectLst/>
        </p:spPr>
      </p:cxnSp>
      <p:sp>
        <p:nvSpPr>
          <p:cNvPr id="34" name="TextBox 33"/>
          <p:cNvSpPr txBox="1"/>
          <p:nvPr/>
        </p:nvSpPr>
        <p:spPr bwMode="gray">
          <a:xfrm>
            <a:off x="2693593" y="4012162"/>
            <a:ext cx="1566250" cy="208229"/>
          </a:xfrm>
          <a:prstGeom prst="rect">
            <a:avLst/>
          </a:prstGeom>
          <a:noFill/>
        </p:spPr>
        <p:txBody>
          <a:bodyPr wrap="square" lIns="0" tIns="0" rIns="0" bIns="0" rtlCol="0">
            <a:noAutofit/>
          </a:bodyPr>
          <a:lstStyle/>
          <a:p>
            <a:pPr algn="ctr" defTabSz="640080">
              <a:spcBef>
                <a:spcPts val="500"/>
              </a:spcBef>
            </a:pPr>
            <a:r>
              <a:rPr lang="en-US" sz="1000" i="1" dirty="0" smtClean="0">
                <a:solidFill>
                  <a:srgbClr val="516473"/>
                </a:solidFill>
                <a:latin typeface="Arial"/>
              </a:rPr>
              <a:t>Market Size</a:t>
            </a:r>
          </a:p>
        </p:txBody>
      </p:sp>
      <p:sp>
        <p:nvSpPr>
          <p:cNvPr id="35" name="TextBox 34"/>
          <p:cNvSpPr txBox="1"/>
          <p:nvPr/>
        </p:nvSpPr>
        <p:spPr bwMode="gray">
          <a:xfrm>
            <a:off x="884398" y="3462937"/>
            <a:ext cx="1231272" cy="353085"/>
          </a:xfrm>
          <a:prstGeom prst="rect">
            <a:avLst/>
          </a:prstGeom>
          <a:noFill/>
        </p:spPr>
        <p:txBody>
          <a:bodyPr wrap="square" lIns="0" tIns="0" rIns="0" bIns="0" rtlCol="0">
            <a:noAutofit/>
          </a:bodyPr>
          <a:lstStyle/>
          <a:p>
            <a:pPr defTabSz="640080">
              <a:spcBef>
                <a:spcPts val="500"/>
              </a:spcBef>
            </a:pPr>
            <a:r>
              <a:rPr lang="en-US" sz="900" dirty="0" smtClean="0">
                <a:solidFill>
                  <a:srgbClr val="516473"/>
                </a:solidFill>
                <a:latin typeface="Arial"/>
              </a:rPr>
              <a:t>Low-Income, </a:t>
            </a:r>
            <a:br>
              <a:rPr lang="en-US" sz="900" dirty="0" smtClean="0">
                <a:solidFill>
                  <a:srgbClr val="516473"/>
                </a:solidFill>
                <a:latin typeface="Arial"/>
              </a:rPr>
            </a:br>
            <a:r>
              <a:rPr lang="en-US" sz="900" dirty="0" smtClean="0">
                <a:solidFill>
                  <a:srgbClr val="516473"/>
                </a:solidFill>
                <a:latin typeface="Arial"/>
              </a:rPr>
              <a:t>High-Ability</a:t>
            </a:r>
          </a:p>
        </p:txBody>
      </p:sp>
      <p:sp>
        <p:nvSpPr>
          <p:cNvPr id="36" name="TextBox 35"/>
          <p:cNvSpPr txBox="1"/>
          <p:nvPr/>
        </p:nvSpPr>
        <p:spPr bwMode="gray">
          <a:xfrm>
            <a:off x="1863195" y="3002888"/>
            <a:ext cx="1231272" cy="353085"/>
          </a:xfrm>
          <a:prstGeom prst="rect">
            <a:avLst/>
          </a:prstGeom>
          <a:noFill/>
        </p:spPr>
        <p:txBody>
          <a:bodyPr wrap="square" lIns="0" tIns="0" rIns="0" bIns="0" rtlCol="0">
            <a:noAutofit/>
          </a:bodyPr>
          <a:lstStyle/>
          <a:p>
            <a:pPr defTabSz="640080">
              <a:spcBef>
                <a:spcPts val="500"/>
              </a:spcBef>
            </a:pPr>
            <a:r>
              <a:rPr lang="en-US" sz="900" dirty="0" smtClean="0">
                <a:solidFill>
                  <a:srgbClr val="516473"/>
                </a:solidFill>
                <a:latin typeface="Arial"/>
              </a:rPr>
              <a:t>International Undergraduates</a:t>
            </a:r>
          </a:p>
        </p:txBody>
      </p:sp>
      <p:sp>
        <p:nvSpPr>
          <p:cNvPr id="37" name="TextBox 36"/>
          <p:cNvSpPr txBox="1"/>
          <p:nvPr/>
        </p:nvSpPr>
        <p:spPr bwMode="gray">
          <a:xfrm>
            <a:off x="4840878" y="1587547"/>
            <a:ext cx="1395202" cy="353085"/>
          </a:xfrm>
          <a:prstGeom prst="rect">
            <a:avLst/>
          </a:prstGeom>
          <a:noFill/>
        </p:spPr>
        <p:txBody>
          <a:bodyPr wrap="square" lIns="0" tIns="0" rIns="0" bIns="0" rtlCol="0">
            <a:noAutofit/>
          </a:bodyPr>
          <a:lstStyle/>
          <a:p>
            <a:pPr defTabSz="640080">
              <a:spcBef>
                <a:spcPts val="500"/>
              </a:spcBef>
            </a:pPr>
            <a:r>
              <a:rPr lang="en-US" sz="900" dirty="0" smtClean="0">
                <a:solidFill>
                  <a:srgbClr val="516473"/>
                </a:solidFill>
                <a:latin typeface="Arial"/>
              </a:rPr>
              <a:t>Adult Degree </a:t>
            </a:r>
            <a:br>
              <a:rPr lang="en-US" sz="900" dirty="0" smtClean="0">
                <a:solidFill>
                  <a:srgbClr val="516473"/>
                </a:solidFill>
                <a:latin typeface="Arial"/>
              </a:rPr>
            </a:br>
            <a:r>
              <a:rPr lang="en-US" sz="900" dirty="0" smtClean="0">
                <a:solidFill>
                  <a:srgbClr val="516473"/>
                </a:solidFill>
                <a:latin typeface="Arial"/>
              </a:rPr>
              <a:t>Completers</a:t>
            </a:r>
          </a:p>
        </p:txBody>
      </p:sp>
      <p:sp>
        <p:nvSpPr>
          <p:cNvPr id="38" name="TextBox 37"/>
          <p:cNvSpPr txBox="1"/>
          <p:nvPr/>
        </p:nvSpPr>
        <p:spPr bwMode="gray">
          <a:xfrm>
            <a:off x="2844758" y="2539386"/>
            <a:ext cx="1231272" cy="178439"/>
          </a:xfrm>
          <a:prstGeom prst="rect">
            <a:avLst/>
          </a:prstGeom>
          <a:noFill/>
        </p:spPr>
        <p:txBody>
          <a:bodyPr wrap="square" lIns="0" tIns="0" rIns="0" bIns="0" rtlCol="0">
            <a:noAutofit/>
          </a:bodyPr>
          <a:lstStyle/>
          <a:p>
            <a:pPr defTabSz="640080">
              <a:spcBef>
                <a:spcPts val="500"/>
              </a:spcBef>
            </a:pPr>
            <a:r>
              <a:rPr lang="en-US" sz="900" dirty="0" smtClean="0">
                <a:solidFill>
                  <a:srgbClr val="516473"/>
                </a:solidFill>
                <a:latin typeface="Arial"/>
              </a:rPr>
              <a:t>Community College Transfers</a:t>
            </a:r>
          </a:p>
        </p:txBody>
      </p:sp>
      <p:sp>
        <p:nvSpPr>
          <p:cNvPr id="39" name="TextBox 38"/>
          <p:cNvSpPr txBox="1"/>
          <p:nvPr/>
        </p:nvSpPr>
        <p:spPr bwMode="gray">
          <a:xfrm>
            <a:off x="3846278" y="2043483"/>
            <a:ext cx="669571" cy="353085"/>
          </a:xfrm>
          <a:prstGeom prst="rect">
            <a:avLst/>
          </a:prstGeom>
          <a:noFill/>
        </p:spPr>
        <p:txBody>
          <a:bodyPr wrap="square" lIns="0" tIns="0" rIns="0" bIns="0" rtlCol="0">
            <a:noAutofit/>
          </a:bodyPr>
          <a:lstStyle/>
          <a:p>
            <a:pPr defTabSz="640080">
              <a:spcBef>
                <a:spcPts val="500"/>
              </a:spcBef>
            </a:pPr>
            <a:r>
              <a:rPr lang="en-US" sz="900" dirty="0" smtClean="0">
                <a:solidFill>
                  <a:srgbClr val="516473"/>
                </a:solidFill>
                <a:latin typeface="Arial"/>
              </a:rPr>
              <a:t>Professional </a:t>
            </a:r>
            <a:br>
              <a:rPr lang="en-US" sz="900" dirty="0" smtClean="0">
                <a:solidFill>
                  <a:srgbClr val="516473"/>
                </a:solidFill>
                <a:latin typeface="Arial"/>
              </a:rPr>
            </a:br>
            <a:r>
              <a:rPr lang="en-US" sz="900" dirty="0" smtClean="0">
                <a:solidFill>
                  <a:srgbClr val="516473"/>
                </a:solidFill>
                <a:latin typeface="Arial"/>
              </a:rPr>
              <a:t>Master’s</a:t>
            </a:r>
          </a:p>
        </p:txBody>
      </p:sp>
      <p:sp>
        <p:nvSpPr>
          <p:cNvPr id="40" name="TextBox 39"/>
          <p:cNvSpPr txBox="1"/>
          <p:nvPr/>
        </p:nvSpPr>
        <p:spPr bwMode="gray">
          <a:xfrm>
            <a:off x="132344" y="2167280"/>
            <a:ext cx="604558" cy="282166"/>
          </a:xfrm>
          <a:prstGeom prst="rect">
            <a:avLst/>
          </a:prstGeom>
          <a:noFill/>
        </p:spPr>
        <p:txBody>
          <a:bodyPr wrap="square" lIns="0" tIns="0" rIns="0" bIns="0" rtlCol="0">
            <a:noAutofit/>
          </a:bodyPr>
          <a:lstStyle/>
          <a:p>
            <a:pPr algn="ctr" defTabSz="640080">
              <a:spcBef>
                <a:spcPts val="500"/>
              </a:spcBef>
            </a:pPr>
            <a:r>
              <a:rPr lang="en-US" sz="1000" i="1" dirty="0" smtClean="0">
                <a:solidFill>
                  <a:srgbClr val="516473"/>
                </a:solidFill>
                <a:latin typeface="Arial"/>
              </a:rPr>
              <a:t>Net Revenue Potential</a:t>
            </a: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4134" y="1762034"/>
            <a:ext cx="208091" cy="261202"/>
          </a:xfrm>
          <a:prstGeom prst="rect">
            <a:avLst/>
          </a:prstGeom>
        </p:spPr>
      </p:pic>
      <p:grpSp>
        <p:nvGrpSpPr>
          <p:cNvPr id="42" name="Group 51"/>
          <p:cNvGrpSpPr/>
          <p:nvPr/>
        </p:nvGrpSpPr>
        <p:grpSpPr>
          <a:xfrm>
            <a:off x="1873097" y="2613542"/>
            <a:ext cx="427558" cy="365948"/>
            <a:chOff x="2454442" y="2436038"/>
            <a:chExt cx="427558" cy="365948"/>
          </a:xfrm>
        </p:grpSpPr>
        <p:pic>
          <p:nvPicPr>
            <p:cNvPr id="43" name="Picture 3" descr="\\GROOMLAKE\share\ABC Templates and Resources\EAB Templates and Resources\EAB Art Icons Logos\EAB Icons\Speech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442" y="2436038"/>
              <a:ext cx="427558" cy="36594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bwMode="gray">
            <a:xfrm>
              <a:off x="2699472" y="2459197"/>
              <a:ext cx="162426" cy="141083"/>
            </a:xfrm>
            <a:prstGeom prst="rect">
              <a:avLst/>
            </a:prstGeom>
            <a:noFill/>
          </p:spPr>
          <p:txBody>
            <a:bodyPr wrap="square" lIns="0" tIns="0" rIns="0" bIns="0" rtlCol="0">
              <a:noAutofit/>
            </a:bodyPr>
            <a:lstStyle/>
            <a:p>
              <a:pPr defTabSz="640080">
                <a:spcBef>
                  <a:spcPts val="500"/>
                </a:spcBef>
              </a:pPr>
              <a:r>
                <a:rPr lang="en-US" sz="900" b="1" dirty="0" smtClean="0">
                  <a:solidFill>
                    <a:srgbClr val="516473"/>
                  </a:solidFill>
                  <a:latin typeface="Arial"/>
                </a:rPr>
                <a:t>?</a:t>
              </a:r>
            </a:p>
          </p:txBody>
        </p:sp>
      </p:grpSp>
      <p:grpSp>
        <p:nvGrpSpPr>
          <p:cNvPr id="45" name="Group 55"/>
          <p:cNvGrpSpPr/>
          <p:nvPr/>
        </p:nvGrpSpPr>
        <p:grpSpPr>
          <a:xfrm>
            <a:off x="894300" y="3158054"/>
            <a:ext cx="388660" cy="266593"/>
            <a:chOff x="1383741" y="2970764"/>
            <a:chExt cx="457201" cy="348997"/>
          </a:xfrm>
        </p:grpSpPr>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2283" y="3053168"/>
              <a:ext cx="143793" cy="143793"/>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3741" y="2970764"/>
              <a:ext cx="457201" cy="348997"/>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1266" y="3082361"/>
              <a:ext cx="120316" cy="84622"/>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2129" y="3056018"/>
              <a:ext cx="75296" cy="137737"/>
            </a:xfrm>
            <a:prstGeom prst="rect">
              <a:avLst/>
            </a:prstGeom>
          </p:spPr>
        </p:pic>
      </p:grpSp>
      <p:grpSp>
        <p:nvGrpSpPr>
          <p:cNvPr id="50" name="Group 48"/>
          <p:cNvGrpSpPr/>
          <p:nvPr/>
        </p:nvGrpSpPr>
        <p:grpSpPr>
          <a:xfrm>
            <a:off x="4843498" y="1271753"/>
            <a:ext cx="561983" cy="292608"/>
            <a:chOff x="3167617" y="1993862"/>
            <a:chExt cx="634544" cy="331334"/>
          </a:xfrm>
        </p:grpSpPr>
        <p:pic>
          <p:nvPicPr>
            <p:cNvPr id="51" name="Picture 50"/>
            <p:cNvPicPr>
              <a:picLocks noChangeAspect="1"/>
            </p:cNvPicPr>
            <p:nvPr/>
          </p:nvPicPr>
          <p:blipFill rotWithShape="1">
            <a:blip r:embed="rId8" cstate="print">
              <a:extLst>
                <a:ext uri="{28A0092B-C50C-407E-A947-70E740481C1C}">
                  <a14:useLocalDpi xmlns:a14="http://schemas.microsoft.com/office/drawing/2010/main" val="0"/>
                </a:ext>
              </a:extLst>
            </a:blip>
            <a:srcRect l="39297" r="-2"/>
            <a:stretch/>
          </p:blipFill>
          <p:spPr>
            <a:xfrm>
              <a:off x="3526472" y="1995731"/>
              <a:ext cx="275689" cy="316993"/>
            </a:xfrm>
            <a:prstGeom prst="rect">
              <a:avLst/>
            </a:prstGeom>
          </p:spPr>
        </p:pic>
        <p:sp>
          <p:nvSpPr>
            <p:cNvPr id="52" name="Wave 51"/>
            <p:cNvSpPr/>
            <p:nvPr/>
          </p:nvSpPr>
          <p:spPr bwMode="gray">
            <a:xfrm rot="5400000">
              <a:off x="3371412" y="2080269"/>
              <a:ext cx="318860" cy="146045"/>
            </a:xfrm>
            <a:prstGeom prst="wave">
              <a:avLst/>
            </a:prstGeom>
            <a:solidFill>
              <a:srgbClr val="FFFFFF"/>
            </a:solid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40080">
                <a:spcBef>
                  <a:spcPts val="500"/>
                </a:spcBef>
                <a:defRPr/>
              </a:pPr>
              <a:endParaRPr lang="en-US" sz="900" kern="0" dirty="0" err="1" smtClean="0">
                <a:solidFill>
                  <a:srgbClr val="FFFFFF"/>
                </a:solidFill>
                <a:latin typeface="Arial"/>
              </a:endParaRPr>
            </a:p>
          </p:txBody>
        </p:sp>
        <p:sp>
          <p:nvSpPr>
            <p:cNvPr id="53" name="Wave 52"/>
            <p:cNvSpPr/>
            <p:nvPr/>
          </p:nvSpPr>
          <p:spPr bwMode="gray">
            <a:xfrm rot="5400000">
              <a:off x="3367558" y="2084810"/>
              <a:ext cx="318861" cy="146044"/>
            </a:xfrm>
            <a:prstGeom prst="wave">
              <a:avLst/>
            </a:prstGeom>
            <a:solidFill>
              <a:srgbClr val="FFFFFF"/>
            </a:solid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40080">
                <a:spcBef>
                  <a:spcPts val="500"/>
                </a:spcBef>
                <a:defRPr/>
              </a:pPr>
              <a:endParaRPr lang="en-US" sz="900" kern="0" dirty="0" err="1" smtClean="0">
                <a:solidFill>
                  <a:srgbClr val="FFFFFF"/>
                </a:solidFill>
                <a:latin typeface="Arial"/>
              </a:endParaRPr>
            </a:p>
          </p:txBody>
        </p:sp>
        <p:grpSp>
          <p:nvGrpSpPr>
            <p:cNvPr id="54" name="Group 46"/>
            <p:cNvGrpSpPr/>
            <p:nvPr/>
          </p:nvGrpSpPr>
          <p:grpSpPr>
            <a:xfrm>
              <a:off x="3167617" y="1993862"/>
              <a:ext cx="351648" cy="331334"/>
              <a:chOff x="2579309" y="1833080"/>
              <a:chExt cx="351648" cy="331334"/>
            </a:xfrm>
          </p:grpSpPr>
          <p:pic>
            <p:nvPicPr>
              <p:cNvPr id="56" name="Picture 55"/>
              <p:cNvPicPr>
                <a:picLocks noChangeAspect="1"/>
              </p:cNvPicPr>
              <p:nvPr/>
            </p:nvPicPr>
            <p:blipFill rotWithShape="1">
              <a:blip r:embed="rId8" cstate="print">
                <a:extLst>
                  <a:ext uri="{28A0092B-C50C-407E-A947-70E740481C1C}">
                    <a14:useLocalDpi xmlns:a14="http://schemas.microsoft.com/office/drawing/2010/main" val="0"/>
                  </a:ext>
                </a:extLst>
              </a:blip>
              <a:srcRect r="33349"/>
              <a:stretch/>
            </p:blipFill>
            <p:spPr>
              <a:xfrm>
                <a:off x="2579309" y="1834453"/>
                <a:ext cx="302691" cy="316993"/>
              </a:xfrm>
              <a:prstGeom prst="rect">
                <a:avLst/>
              </a:prstGeom>
            </p:spPr>
          </p:pic>
          <p:sp>
            <p:nvSpPr>
              <p:cNvPr id="57" name="Wave 56"/>
              <p:cNvSpPr/>
              <p:nvPr/>
            </p:nvSpPr>
            <p:spPr bwMode="gray">
              <a:xfrm rot="5400000">
                <a:off x="2692268" y="1925724"/>
                <a:ext cx="331334" cy="146045"/>
              </a:xfrm>
              <a:prstGeom prst="wave">
                <a:avLst/>
              </a:prstGeom>
              <a:solidFill>
                <a:srgbClr val="FFFFFF"/>
              </a:solid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40080">
                  <a:spcBef>
                    <a:spcPts val="500"/>
                  </a:spcBef>
                  <a:defRPr/>
                </a:pPr>
                <a:endParaRPr lang="en-US" sz="900" kern="0" dirty="0" err="1" smtClean="0">
                  <a:solidFill>
                    <a:srgbClr val="FFFFFF"/>
                  </a:solidFill>
                  <a:latin typeface="Arial"/>
                </a:endParaRPr>
              </a:p>
            </p:txBody>
          </p:sp>
        </p:grpSp>
        <p:sp>
          <p:nvSpPr>
            <p:cNvPr id="55" name="Plus 54"/>
            <p:cNvSpPr/>
            <p:nvPr/>
          </p:nvSpPr>
          <p:spPr bwMode="gray">
            <a:xfrm>
              <a:off x="3409692" y="2085270"/>
              <a:ext cx="137160" cy="137160"/>
            </a:xfrm>
            <a:prstGeom prst="mathPlus">
              <a:avLst/>
            </a:prstGeom>
            <a:solidFill>
              <a:srgbClr val="516473"/>
            </a:solid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40080">
                <a:spcBef>
                  <a:spcPts val="500"/>
                </a:spcBef>
                <a:defRPr/>
              </a:pPr>
              <a:endParaRPr lang="en-US" sz="900" kern="0" dirty="0" err="1" smtClean="0">
                <a:solidFill>
                  <a:srgbClr val="FFFFFF"/>
                </a:solidFill>
                <a:latin typeface="Arial"/>
              </a:endParaRPr>
            </a:p>
          </p:txBody>
        </p:sp>
      </p:grpSp>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4869" y="1762034"/>
            <a:ext cx="208209" cy="261351"/>
          </a:xfrm>
          <a:prstGeom prst="rect">
            <a:avLst/>
          </a:prstGeom>
        </p:spPr>
      </p:pic>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2879" y="2241878"/>
            <a:ext cx="209303" cy="265176"/>
          </a:xfrm>
          <a:prstGeom prst="rect">
            <a:avLst/>
          </a:prstGeom>
        </p:spPr>
      </p:pic>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97242" y="2241878"/>
            <a:ext cx="209303" cy="265176"/>
          </a:xfrm>
          <a:prstGeom prst="rect">
            <a:avLst/>
          </a:prstGeom>
        </p:spPr>
      </p:pic>
      <p:cxnSp>
        <p:nvCxnSpPr>
          <p:cNvPr id="63" name="Straight Arrow Connector 62"/>
          <p:cNvCxnSpPr/>
          <p:nvPr/>
        </p:nvCxnSpPr>
        <p:spPr bwMode="gray">
          <a:xfrm>
            <a:off x="3003721" y="2308363"/>
            <a:ext cx="128016" cy="0"/>
          </a:xfrm>
          <a:prstGeom prst="straightConnector1">
            <a:avLst/>
          </a:prstGeom>
          <a:noFill/>
          <a:ln w="19050" cap="flat" cmpd="sng" algn="ctr">
            <a:solidFill>
              <a:srgbClr val="516473"/>
            </a:solidFill>
            <a:prstDash val="solid"/>
            <a:miter lim="800000"/>
            <a:headEnd type="none" w="med" len="med"/>
            <a:tailEnd type="triangle" w="med" len="med"/>
          </a:ln>
          <a:effectLst/>
        </p:spPr>
      </p:cxnSp>
    </p:spTree>
    <p:extLst>
      <p:ext uri="{BB962C8B-B14F-4D97-AF65-F5344CB8AC3E}">
        <p14:creationId xmlns:p14="http://schemas.microsoft.com/office/powerpoint/2010/main" val="350938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4023360" y="4600545"/>
            <a:ext cx="2377440" cy="200055"/>
          </a:xfrm>
        </p:spPr>
        <p:txBody>
          <a:bodyPr/>
          <a:lstStyle/>
          <a:p>
            <a:r>
              <a:rPr lang="en-US" dirty="0" smtClean="0"/>
              <a:t>Source</a:t>
            </a:r>
            <a:r>
              <a:rPr lang="en-US" dirty="0"/>
              <a:t>: </a:t>
            </a:r>
            <a:r>
              <a:rPr lang="en-US" dirty="0">
                <a:hlinkClick r:id="rId3"/>
              </a:rPr>
              <a:t>http://www.collegemeasures.org/4-year_colleges/college-performance-rank</a:t>
            </a:r>
            <a:r>
              <a:rPr lang="en-US" dirty="0" smtClean="0">
                <a:hlinkClick r:id="rId3"/>
              </a:rPr>
              <a:t>/</a:t>
            </a:r>
            <a:r>
              <a:rPr lang="en-US" dirty="0" smtClean="0"/>
              <a:t>. </a:t>
            </a:r>
            <a:endParaRPr lang="en-US" dirty="0"/>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a:xfrm>
            <a:off x="266700" y="309824"/>
            <a:ext cx="5486400" cy="256480"/>
          </a:xfrm>
        </p:spPr>
        <p:txBody>
          <a:bodyPr/>
          <a:lstStyle/>
          <a:p>
            <a:r>
              <a:rPr lang="en-US" dirty="0" smtClean="0"/>
              <a:t>The New Focus on Return on Investment</a:t>
            </a:r>
            <a:endParaRPr lang="en-US" dirty="0"/>
          </a:p>
        </p:txBody>
      </p:sp>
      <p:sp>
        <p:nvSpPr>
          <p:cNvPr id="7" name="Text Placeholder 1"/>
          <p:cNvSpPr txBox="1">
            <a:spLocks/>
          </p:cNvSpPr>
          <p:nvPr/>
        </p:nvSpPr>
        <p:spPr bwMode="gray">
          <a:xfrm>
            <a:off x="266700" y="640267"/>
            <a:ext cx="5850834" cy="184666"/>
          </a:xfrm>
          <a:prstGeom prst="rect">
            <a:avLst/>
          </a:prstGeom>
        </p:spPr>
        <p:txBody>
          <a:bodyPr vert="horz" wrap="square" lIns="0" tIns="0" rIns="0" bIns="0" rtlCol="0">
            <a:spAutoFit/>
          </a:bodyPr>
          <a:lstStyle>
            <a:lvl1pPr marL="0" indent="0" algn="l" defTabSz="640080" rtl="0" eaLnBrk="1" latinLnBrk="0" hangingPunct="1">
              <a:spcBef>
                <a:spcPts val="0"/>
              </a:spcBef>
              <a:buSzPct val="100000"/>
              <a:buFont typeface="Arial" panose="020B0604020202020204" pitchFamily="34" charset="0"/>
              <a:buNone/>
              <a:defRPr sz="1200" kern="1200">
                <a:solidFill>
                  <a:schemeClr val="tx1"/>
                </a:solidFill>
                <a:latin typeface="+mn-lt"/>
                <a:ea typeface="+mn-ea"/>
                <a:cs typeface="+mn-cs"/>
              </a:defRPr>
            </a:lvl1pPr>
            <a:lvl2pPr marL="2286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2pPr>
            <a:lvl3pPr marL="342900" indent="-114300" algn="l" defTabSz="640080" rtl="0" eaLnBrk="1" latinLnBrk="0" hangingPunct="1">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457200" indent="-114300" algn="l" defTabSz="640080" rtl="0" eaLnBrk="1" latinLnBrk="0" hangingPunct="1">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640080" rtl="0" eaLnBrk="1" latinLnBrk="0" hangingPunct="1">
              <a:spcBef>
                <a:spcPts val="0"/>
              </a:spcBef>
              <a:buSzPct val="100000"/>
              <a:buFont typeface="Arial" panose="020B0604020202020204" pitchFamily="34" charset="0"/>
              <a:buChar char="•"/>
              <a:defRPr sz="12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smtClean="0">
                <a:solidFill>
                  <a:srgbClr val="333E48"/>
                </a:solidFill>
              </a:rPr>
              <a:t>Proliferation of Rankings and Search Tools Based on Career Outcomes</a:t>
            </a:r>
            <a:endParaRPr lang="en-US" dirty="0">
              <a:solidFill>
                <a:srgbClr val="333E48"/>
              </a:solidFill>
            </a:endParaRPr>
          </a:p>
        </p:txBody>
      </p:sp>
      <p:sp>
        <p:nvSpPr>
          <p:cNvPr id="8" name="TextBox 7"/>
          <p:cNvSpPr txBox="1"/>
          <p:nvPr/>
        </p:nvSpPr>
        <p:spPr bwMode="gray">
          <a:xfrm>
            <a:off x="276225" y="944327"/>
            <a:ext cx="4585853" cy="169277"/>
          </a:xfrm>
          <a:prstGeom prst="rect">
            <a:avLst/>
          </a:prstGeom>
          <a:noFill/>
        </p:spPr>
        <p:txBody>
          <a:bodyPr wrap="square" lIns="0" tIns="0" rIns="0" bIns="0" rtlCol="0">
            <a:spAutoFit/>
          </a:bodyPr>
          <a:lstStyle/>
          <a:p>
            <a:r>
              <a:rPr lang="en-US" sz="1100" b="1" dirty="0" smtClean="0">
                <a:solidFill>
                  <a:srgbClr val="4F5861"/>
                </a:solidFill>
              </a:rPr>
              <a:t>New Resources to Measure ROI Emerge Post-Recession</a:t>
            </a:r>
            <a:endParaRPr lang="en-US" sz="1100" b="1" dirty="0">
              <a:solidFill>
                <a:srgbClr val="4F5861"/>
              </a:solidFill>
            </a:endParaRPr>
          </a:p>
        </p:txBody>
      </p:sp>
      <p:cxnSp>
        <p:nvCxnSpPr>
          <p:cNvPr id="9" name="Straight Connector 8"/>
          <p:cNvCxnSpPr/>
          <p:nvPr/>
        </p:nvCxnSpPr>
        <p:spPr bwMode="gray">
          <a:xfrm>
            <a:off x="175281" y="1342980"/>
            <a:ext cx="0" cy="59055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0" name="Straight Arrow Connector 9"/>
          <p:cNvCxnSpPr/>
          <p:nvPr/>
        </p:nvCxnSpPr>
        <p:spPr bwMode="gray">
          <a:xfrm>
            <a:off x="0" y="1342980"/>
            <a:ext cx="6324600" cy="0"/>
          </a:xfrm>
          <a:prstGeom prst="straightConnector1">
            <a:avLst/>
          </a:prstGeom>
          <a:solidFill>
            <a:schemeClr val="accent1"/>
          </a:solidFill>
          <a:ln w="57150" cap="flat" cmpd="sng" algn="ctr">
            <a:solidFill>
              <a:schemeClr val="accent6"/>
            </a:solidFill>
            <a:prstDash val="solid"/>
            <a:miter lim="800000"/>
            <a:headEnd type="none" w="med" len="med"/>
            <a:tailEnd type="triangle"/>
          </a:ln>
          <a:effectLst/>
        </p:spPr>
      </p:cxnSp>
      <p:sp>
        <p:nvSpPr>
          <p:cNvPr id="11" name="TextBox 10"/>
          <p:cNvSpPr txBox="1"/>
          <p:nvPr/>
        </p:nvSpPr>
        <p:spPr bwMode="gray">
          <a:xfrm>
            <a:off x="269875" y="1398759"/>
            <a:ext cx="1113289" cy="1423467"/>
          </a:xfrm>
          <a:prstGeom prst="rect">
            <a:avLst/>
          </a:prstGeom>
          <a:noFill/>
        </p:spPr>
        <p:txBody>
          <a:bodyPr wrap="square" lIns="0" tIns="0" rIns="0" bIns="0" rtlCol="0">
            <a:spAutoFit/>
          </a:bodyPr>
          <a:lstStyle/>
          <a:p>
            <a:pPr>
              <a:spcBef>
                <a:spcPts val="300"/>
              </a:spcBef>
            </a:pPr>
            <a:r>
              <a:rPr lang="en-US" sz="800" b="1" dirty="0" smtClean="0">
                <a:solidFill>
                  <a:srgbClr val="4F5861"/>
                </a:solidFill>
              </a:rPr>
              <a:t>2010</a:t>
            </a:r>
          </a:p>
          <a:p>
            <a:pPr>
              <a:spcBef>
                <a:spcPts val="300"/>
              </a:spcBef>
            </a:pPr>
            <a:endParaRPr lang="en-US" sz="800" dirty="0" smtClean="0">
              <a:solidFill>
                <a:srgbClr val="4F5861"/>
              </a:solidFill>
            </a:endParaRPr>
          </a:p>
          <a:p>
            <a:pPr>
              <a:spcBef>
                <a:spcPts val="300"/>
              </a:spcBef>
            </a:pPr>
            <a:endParaRPr lang="en-US" sz="800" dirty="0">
              <a:solidFill>
                <a:srgbClr val="4F5861"/>
              </a:solidFill>
            </a:endParaRPr>
          </a:p>
          <a:p>
            <a:pPr>
              <a:spcBef>
                <a:spcPts val="300"/>
              </a:spcBef>
            </a:pPr>
            <a:r>
              <a:rPr lang="en-US" sz="800" dirty="0" smtClean="0">
                <a:solidFill>
                  <a:srgbClr val="4F5861"/>
                </a:solidFill>
              </a:rPr>
              <a:t>College salary and ROI reports</a:t>
            </a:r>
            <a:br>
              <a:rPr lang="en-US" sz="800" dirty="0" smtClean="0">
                <a:solidFill>
                  <a:srgbClr val="4F5861"/>
                </a:solidFill>
              </a:rPr>
            </a:br>
            <a:endParaRPr lang="en-US" sz="800" dirty="0" smtClean="0">
              <a:solidFill>
                <a:srgbClr val="4F5861"/>
              </a:solidFill>
            </a:endParaRPr>
          </a:p>
          <a:p>
            <a:pPr>
              <a:spcBef>
                <a:spcPts val="300"/>
              </a:spcBef>
            </a:pPr>
            <a:endParaRPr lang="en-US" sz="800" dirty="0">
              <a:solidFill>
                <a:srgbClr val="4F5861"/>
              </a:solidFill>
            </a:endParaRPr>
          </a:p>
          <a:p>
            <a:pPr>
              <a:spcBef>
                <a:spcPts val="300"/>
              </a:spcBef>
            </a:pPr>
            <a:r>
              <a:rPr lang="en-US" sz="800" dirty="0" smtClean="0">
                <a:solidFill>
                  <a:srgbClr val="4F5861"/>
                </a:solidFill>
              </a:rPr>
              <a:t>Survey asks which schools best prepare for postgrad success</a:t>
            </a:r>
            <a:endParaRPr lang="en-US" sz="800" dirty="0">
              <a:solidFill>
                <a:srgbClr val="4F5861"/>
              </a:solidFill>
            </a:endParaRPr>
          </a:p>
        </p:txBody>
      </p:sp>
      <p:cxnSp>
        <p:nvCxnSpPr>
          <p:cNvPr id="12" name="Straight Connector 11"/>
          <p:cNvCxnSpPr/>
          <p:nvPr/>
        </p:nvCxnSpPr>
        <p:spPr bwMode="gray">
          <a:xfrm>
            <a:off x="1301845" y="1342980"/>
            <a:ext cx="0" cy="59055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3" name="Straight Connector 12"/>
          <p:cNvCxnSpPr/>
          <p:nvPr/>
        </p:nvCxnSpPr>
        <p:spPr bwMode="gray">
          <a:xfrm>
            <a:off x="2500778" y="1342980"/>
            <a:ext cx="0" cy="59055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4" name="Straight Connector 13"/>
          <p:cNvCxnSpPr/>
          <p:nvPr/>
        </p:nvCxnSpPr>
        <p:spPr bwMode="gray">
          <a:xfrm>
            <a:off x="3789268" y="1342980"/>
            <a:ext cx="0" cy="59055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5" name="Straight Connector 14"/>
          <p:cNvCxnSpPr/>
          <p:nvPr/>
        </p:nvCxnSpPr>
        <p:spPr bwMode="gray">
          <a:xfrm>
            <a:off x="5077758" y="1342980"/>
            <a:ext cx="0" cy="59055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16" name="Rectangle 15"/>
          <p:cNvSpPr/>
          <p:nvPr/>
        </p:nvSpPr>
        <p:spPr>
          <a:xfrm>
            <a:off x="1383164" y="1342980"/>
            <a:ext cx="1097280" cy="1069524"/>
          </a:xfrm>
          <a:prstGeom prst="rect">
            <a:avLst/>
          </a:prstGeom>
        </p:spPr>
        <p:txBody>
          <a:bodyPr wrap="square">
            <a:spAutoFit/>
          </a:bodyPr>
          <a:lstStyle/>
          <a:p>
            <a:pPr>
              <a:spcBef>
                <a:spcPts val="300"/>
              </a:spcBef>
            </a:pPr>
            <a:r>
              <a:rPr lang="en-US" sz="800" b="1" dirty="0" smtClean="0">
                <a:solidFill>
                  <a:srgbClr val="4F5861"/>
                </a:solidFill>
              </a:rPr>
              <a:t>2012</a:t>
            </a:r>
            <a:endParaRPr lang="en-US" sz="800" dirty="0">
              <a:solidFill>
                <a:srgbClr val="4F5861"/>
              </a:solidFill>
            </a:endParaRPr>
          </a:p>
          <a:p>
            <a:pPr>
              <a:spcBef>
                <a:spcPts val="300"/>
              </a:spcBef>
            </a:pPr>
            <a:endParaRPr lang="en-US" sz="800" dirty="0" smtClean="0">
              <a:solidFill>
                <a:srgbClr val="4F5861"/>
              </a:solidFill>
            </a:endParaRPr>
          </a:p>
          <a:p>
            <a:pPr>
              <a:spcBef>
                <a:spcPts val="300"/>
              </a:spcBef>
            </a:pPr>
            <a:endParaRPr lang="en-US" sz="800" dirty="0">
              <a:solidFill>
                <a:srgbClr val="4F5861"/>
              </a:solidFill>
            </a:endParaRPr>
          </a:p>
          <a:p>
            <a:pPr>
              <a:spcBef>
                <a:spcPts val="300"/>
              </a:spcBef>
            </a:pPr>
            <a:r>
              <a:rPr lang="en-US" sz="800" dirty="0" smtClean="0">
                <a:solidFill>
                  <a:srgbClr val="4F5861"/>
                </a:solidFill>
              </a:rPr>
              <a:t>State-level salary data for VA, AR; later expanded to CO, FL, TN, TX</a:t>
            </a:r>
            <a:endParaRPr lang="en-US" sz="800" dirty="0">
              <a:solidFill>
                <a:srgbClr val="4F5861"/>
              </a:solidFill>
            </a:endParaRPr>
          </a:p>
        </p:txBody>
      </p:sp>
      <p:sp>
        <p:nvSpPr>
          <p:cNvPr id="17" name="Rectangle 16"/>
          <p:cNvSpPr/>
          <p:nvPr/>
        </p:nvSpPr>
        <p:spPr>
          <a:xfrm>
            <a:off x="2565673" y="1342980"/>
            <a:ext cx="1143000" cy="1677382"/>
          </a:xfrm>
          <a:prstGeom prst="rect">
            <a:avLst/>
          </a:prstGeom>
        </p:spPr>
        <p:txBody>
          <a:bodyPr wrap="square">
            <a:spAutoFit/>
          </a:bodyPr>
          <a:lstStyle/>
          <a:p>
            <a:pPr>
              <a:spcBef>
                <a:spcPts val="300"/>
              </a:spcBef>
            </a:pPr>
            <a:r>
              <a:rPr lang="en-US" sz="800" b="1" dirty="0" smtClean="0">
                <a:solidFill>
                  <a:srgbClr val="4F5861"/>
                </a:solidFill>
              </a:rPr>
              <a:t>2013</a:t>
            </a:r>
            <a:endParaRPr lang="en-US" sz="800" dirty="0">
              <a:solidFill>
                <a:srgbClr val="4F5861"/>
              </a:solidFill>
            </a:endParaRPr>
          </a:p>
          <a:p>
            <a:pPr>
              <a:spcBef>
                <a:spcPts val="300"/>
              </a:spcBef>
            </a:pPr>
            <a:endParaRPr lang="en-US" sz="800" dirty="0">
              <a:solidFill>
                <a:srgbClr val="4F5861"/>
              </a:solidFill>
            </a:endParaRPr>
          </a:p>
          <a:p>
            <a:pPr>
              <a:spcBef>
                <a:spcPts val="300"/>
              </a:spcBef>
            </a:pPr>
            <a:endParaRPr lang="en-US" sz="800" dirty="0" smtClean="0">
              <a:solidFill>
                <a:srgbClr val="4F5861"/>
              </a:solidFill>
            </a:endParaRPr>
          </a:p>
          <a:p>
            <a:pPr>
              <a:spcBef>
                <a:spcPts val="300"/>
              </a:spcBef>
            </a:pPr>
            <a:r>
              <a:rPr lang="en-US" sz="800" dirty="0" smtClean="0">
                <a:solidFill>
                  <a:srgbClr val="4F5861"/>
                </a:solidFill>
              </a:rPr>
              <a:t>Alumni giving as indicator of outcomes, ROI</a:t>
            </a:r>
          </a:p>
          <a:p>
            <a:pPr>
              <a:spcBef>
                <a:spcPts val="300"/>
              </a:spcBef>
            </a:pPr>
            <a:endParaRPr lang="en-US" sz="800" dirty="0" smtClean="0">
              <a:solidFill>
                <a:srgbClr val="4F5861"/>
              </a:solidFill>
            </a:endParaRPr>
          </a:p>
          <a:p>
            <a:pPr>
              <a:spcBef>
                <a:spcPts val="300"/>
              </a:spcBef>
            </a:pPr>
            <a:endParaRPr lang="en-US" sz="800" dirty="0" smtClean="0">
              <a:solidFill>
                <a:srgbClr val="4F5861"/>
              </a:solidFill>
            </a:endParaRPr>
          </a:p>
          <a:p>
            <a:pPr>
              <a:spcBef>
                <a:spcPts val="300"/>
              </a:spcBef>
            </a:pPr>
            <a:r>
              <a:rPr lang="en-US" sz="800" dirty="0" smtClean="0">
                <a:solidFill>
                  <a:srgbClr val="4F5861"/>
                </a:solidFill>
              </a:rPr>
              <a:t>20% of ranking based on earnings</a:t>
            </a:r>
            <a:endParaRPr lang="en-US" sz="800" dirty="0">
              <a:solidFill>
                <a:srgbClr val="4F5861"/>
              </a:solidFill>
            </a:endParaRPr>
          </a:p>
        </p:txBody>
      </p:sp>
      <p:sp>
        <p:nvSpPr>
          <p:cNvPr id="18" name="Rectangle 17"/>
          <p:cNvSpPr/>
          <p:nvPr/>
        </p:nvSpPr>
        <p:spPr>
          <a:xfrm>
            <a:off x="3854163" y="1342980"/>
            <a:ext cx="1097280" cy="1677382"/>
          </a:xfrm>
          <a:prstGeom prst="rect">
            <a:avLst/>
          </a:prstGeom>
        </p:spPr>
        <p:txBody>
          <a:bodyPr wrap="square">
            <a:spAutoFit/>
          </a:bodyPr>
          <a:lstStyle/>
          <a:p>
            <a:pPr>
              <a:spcBef>
                <a:spcPts val="300"/>
              </a:spcBef>
            </a:pPr>
            <a:r>
              <a:rPr lang="en-US" sz="800" b="1" dirty="0" smtClean="0">
                <a:solidFill>
                  <a:srgbClr val="4F5861"/>
                </a:solidFill>
              </a:rPr>
              <a:t>2014</a:t>
            </a:r>
          </a:p>
          <a:p>
            <a:pPr>
              <a:spcBef>
                <a:spcPts val="300"/>
              </a:spcBef>
            </a:pPr>
            <a:endParaRPr lang="en-US" sz="800" dirty="0" smtClean="0">
              <a:solidFill>
                <a:srgbClr val="4F5861"/>
              </a:solidFill>
            </a:endParaRPr>
          </a:p>
          <a:p>
            <a:pPr>
              <a:spcBef>
                <a:spcPts val="300"/>
              </a:spcBef>
            </a:pPr>
            <a:endParaRPr lang="en-US" sz="800" dirty="0">
              <a:solidFill>
                <a:srgbClr val="4F5861"/>
              </a:solidFill>
            </a:endParaRPr>
          </a:p>
          <a:p>
            <a:pPr>
              <a:spcBef>
                <a:spcPts val="300"/>
              </a:spcBef>
            </a:pPr>
            <a:r>
              <a:rPr lang="en-US" sz="800" dirty="0" smtClean="0">
                <a:solidFill>
                  <a:srgbClr val="4F5861"/>
                </a:solidFill>
              </a:rPr>
              <a:t>Placement rate at top companies in hot industries</a:t>
            </a:r>
          </a:p>
          <a:p>
            <a:pPr>
              <a:spcBef>
                <a:spcPts val="300"/>
              </a:spcBef>
            </a:pPr>
            <a:endParaRPr lang="en-US" sz="800" dirty="0">
              <a:solidFill>
                <a:srgbClr val="4F5861"/>
              </a:solidFill>
            </a:endParaRPr>
          </a:p>
          <a:p>
            <a:pPr>
              <a:spcBef>
                <a:spcPts val="300"/>
              </a:spcBef>
            </a:pPr>
            <a:endParaRPr lang="en-US" sz="800" dirty="0" smtClean="0">
              <a:solidFill>
                <a:srgbClr val="4F5861"/>
              </a:solidFill>
            </a:endParaRPr>
          </a:p>
          <a:p>
            <a:pPr>
              <a:spcBef>
                <a:spcPts val="300"/>
              </a:spcBef>
            </a:pPr>
            <a:r>
              <a:rPr lang="en-US" sz="800" dirty="0" smtClean="0">
                <a:solidFill>
                  <a:srgbClr val="4F5861"/>
                </a:solidFill>
              </a:rPr>
              <a:t>One-third of rankings by career outcomes</a:t>
            </a:r>
            <a:endParaRPr lang="en-US" sz="800" dirty="0">
              <a:solidFill>
                <a:srgbClr val="4F5861"/>
              </a:solidFill>
            </a:endParaRPr>
          </a:p>
        </p:txBody>
      </p:sp>
      <p:sp>
        <p:nvSpPr>
          <p:cNvPr id="19" name="Rectangle 18"/>
          <p:cNvSpPr/>
          <p:nvPr/>
        </p:nvSpPr>
        <p:spPr>
          <a:xfrm>
            <a:off x="5085507" y="1342980"/>
            <a:ext cx="1170438" cy="3462486"/>
          </a:xfrm>
          <a:prstGeom prst="rect">
            <a:avLst/>
          </a:prstGeom>
        </p:spPr>
        <p:txBody>
          <a:bodyPr wrap="square">
            <a:spAutoFit/>
          </a:bodyPr>
          <a:lstStyle/>
          <a:p>
            <a:pPr>
              <a:spcBef>
                <a:spcPts val="300"/>
              </a:spcBef>
            </a:pPr>
            <a:r>
              <a:rPr lang="en-US" sz="800" b="1" dirty="0" smtClean="0">
                <a:solidFill>
                  <a:srgbClr val="4F5861"/>
                </a:solidFill>
              </a:rPr>
              <a:t>2015</a:t>
            </a:r>
          </a:p>
          <a:p>
            <a:pPr>
              <a:spcBef>
                <a:spcPts val="300"/>
              </a:spcBef>
            </a:pPr>
            <a:endParaRPr lang="en-US" sz="800" dirty="0">
              <a:solidFill>
                <a:srgbClr val="4F5861"/>
              </a:solidFill>
            </a:endParaRPr>
          </a:p>
          <a:p>
            <a:pPr>
              <a:spcBef>
                <a:spcPts val="300"/>
              </a:spcBef>
            </a:pPr>
            <a:endParaRPr lang="en-US" sz="800" dirty="0" smtClean="0">
              <a:solidFill>
                <a:srgbClr val="4F5861"/>
              </a:solidFill>
            </a:endParaRPr>
          </a:p>
          <a:p>
            <a:pPr>
              <a:spcBef>
                <a:spcPts val="300"/>
              </a:spcBef>
            </a:pPr>
            <a:r>
              <a:rPr lang="en-US" sz="800" dirty="0" smtClean="0">
                <a:solidFill>
                  <a:srgbClr val="4F5861"/>
                </a:solidFill>
              </a:rPr>
              <a:t>Value added vs. predicted salary</a:t>
            </a:r>
          </a:p>
          <a:p>
            <a:pPr>
              <a:spcBef>
                <a:spcPts val="300"/>
              </a:spcBef>
            </a:pPr>
            <a:endParaRPr lang="en-US" sz="800" dirty="0">
              <a:solidFill>
                <a:srgbClr val="4F5861"/>
              </a:solidFill>
            </a:endParaRPr>
          </a:p>
          <a:p>
            <a:pPr>
              <a:spcBef>
                <a:spcPts val="300"/>
              </a:spcBef>
            </a:pPr>
            <a:endParaRPr lang="en-US" sz="800" dirty="0" smtClean="0">
              <a:solidFill>
                <a:srgbClr val="4F5861"/>
              </a:solidFill>
            </a:endParaRPr>
          </a:p>
          <a:p>
            <a:pPr>
              <a:spcBef>
                <a:spcPts val="300"/>
              </a:spcBef>
            </a:pPr>
            <a:r>
              <a:rPr lang="en-US" sz="800" dirty="0" smtClean="0">
                <a:solidFill>
                  <a:srgbClr val="4F5861"/>
                </a:solidFill>
              </a:rPr>
              <a:t>Colleges’ value added based on Scorecard data</a:t>
            </a:r>
          </a:p>
          <a:p>
            <a:pPr>
              <a:spcBef>
                <a:spcPts val="300"/>
              </a:spcBef>
            </a:pPr>
            <a:endParaRPr lang="en-US" sz="800" dirty="0">
              <a:solidFill>
                <a:srgbClr val="4F5861"/>
              </a:solidFill>
            </a:endParaRPr>
          </a:p>
          <a:p>
            <a:pPr>
              <a:spcBef>
                <a:spcPts val="300"/>
              </a:spcBef>
            </a:pPr>
            <a:endParaRPr lang="en-US" sz="800" dirty="0" smtClean="0">
              <a:solidFill>
                <a:srgbClr val="4F5861"/>
              </a:solidFill>
            </a:endParaRPr>
          </a:p>
          <a:p>
            <a:pPr>
              <a:spcBef>
                <a:spcPts val="300"/>
              </a:spcBef>
            </a:pPr>
            <a:r>
              <a:rPr lang="en-US" sz="800" dirty="0" smtClean="0">
                <a:solidFill>
                  <a:srgbClr val="4F5861"/>
                </a:solidFill>
              </a:rPr>
              <a:t>Increased weight for outcomes in rankings formula</a:t>
            </a:r>
          </a:p>
          <a:p>
            <a:pPr>
              <a:spcBef>
                <a:spcPts val="300"/>
              </a:spcBef>
            </a:pPr>
            <a:endParaRPr lang="en-US" sz="800" dirty="0">
              <a:solidFill>
                <a:srgbClr val="4F5861"/>
              </a:solidFill>
            </a:endParaRPr>
          </a:p>
          <a:p>
            <a:pPr>
              <a:spcBef>
                <a:spcPts val="300"/>
              </a:spcBef>
            </a:pPr>
            <a:endParaRPr lang="en-US" sz="800" dirty="0">
              <a:solidFill>
                <a:srgbClr val="4F5861"/>
              </a:solidFill>
            </a:endParaRPr>
          </a:p>
          <a:p>
            <a:pPr>
              <a:spcBef>
                <a:spcPts val="300"/>
              </a:spcBef>
            </a:pPr>
            <a:endParaRPr lang="en-US" sz="800" dirty="0">
              <a:solidFill>
                <a:srgbClr val="4F5861"/>
              </a:solidFill>
            </a:endParaRPr>
          </a:p>
          <a:p>
            <a:pPr>
              <a:spcBef>
                <a:spcPts val="300"/>
              </a:spcBef>
            </a:pPr>
            <a:r>
              <a:rPr lang="en-US" sz="800" dirty="0">
                <a:solidFill>
                  <a:srgbClr val="4F5861"/>
                </a:solidFill>
              </a:rPr>
              <a:t>Median earnings 10 years out</a:t>
            </a:r>
            <a:r>
              <a:rPr lang="en-US" sz="800" dirty="0" smtClean="0">
                <a:solidFill>
                  <a:srgbClr val="4F5861"/>
                </a:solidFill>
              </a:rPr>
              <a:t>; Percent </a:t>
            </a:r>
            <a:r>
              <a:rPr lang="en-US" sz="800" dirty="0">
                <a:solidFill>
                  <a:srgbClr val="4F5861"/>
                </a:solidFill>
              </a:rPr>
              <a:t>students earning &gt;$25K</a:t>
            </a:r>
          </a:p>
          <a:p>
            <a:pPr>
              <a:spcBef>
                <a:spcPts val="300"/>
              </a:spcBef>
            </a:pPr>
            <a:endParaRPr lang="en-US" sz="800" dirty="0" smtClean="0">
              <a:solidFill>
                <a:srgbClr val="4F5861"/>
              </a:solidFill>
            </a:endParaRPr>
          </a:p>
        </p:txBody>
      </p:sp>
      <p:pic>
        <p:nvPicPr>
          <p:cNvPr id="21" name="Picture 6" descr="https://upload.wikimedia.org/wikipedia/en/thumb/2/25/Payscale.svg/1280px-Payscal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555670"/>
            <a:ext cx="715980" cy="2405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upload.wikimedia.org/wikipedia/commons/0/09/BROOKINGS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615" y="1689310"/>
            <a:ext cx="640080" cy="8008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489481" y="3647273"/>
            <a:ext cx="766464" cy="338554"/>
          </a:xfrm>
          <a:prstGeom prst="rect">
            <a:avLst/>
          </a:prstGeom>
        </p:spPr>
        <p:txBody>
          <a:bodyPr wrap="square">
            <a:spAutoFit/>
          </a:bodyPr>
          <a:lstStyle/>
          <a:p>
            <a:pPr>
              <a:spcBef>
                <a:spcPts val="300"/>
              </a:spcBef>
            </a:pPr>
            <a:r>
              <a:rPr lang="en-US" sz="800" b="1" dirty="0" smtClean="0">
                <a:solidFill>
                  <a:srgbClr val="4F5861"/>
                </a:solidFill>
              </a:rPr>
              <a:t>College Scorecard</a:t>
            </a:r>
            <a:endParaRPr lang="en-US" sz="800" dirty="0">
              <a:solidFill>
                <a:srgbClr val="4F5861"/>
              </a:solidFill>
            </a:endParaRPr>
          </a:p>
        </p:txBody>
      </p:sp>
      <p:pic>
        <p:nvPicPr>
          <p:cNvPr id="24" name="Picture 2" descr="http://www.collegemeasures.org/themes/CollegeMeasures/images/CM_logo-r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249" y="1582469"/>
            <a:ext cx="930656" cy="1869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upload.wikimedia.org/wikipedia/commons/thumb/d/db/Forbes_logo.svg/2000px-Forbes_log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4140" y="1582469"/>
            <a:ext cx="685800" cy="1793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www.thedailybeast.com/etc/clientlibs/dailybeast2/img/globalnav-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141" y="2302172"/>
            <a:ext cx="876300" cy="2224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ttps://upload.wikimedia.org/wikipedia/commons/thumb/0/01/LinkedIn_Logo.svg/2000px-LinkedIn_Logo.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0842" y="1599594"/>
            <a:ext cx="625421" cy="1698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s://encrypted-tbn0.gstatic.com/images?q=tbn:ANd9GcRH05lMHxBmvmQ3dHoUD00zV-g_WGmyPYdqbcQ6UGU6k42bq2wmirQZRf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0362" y="2264866"/>
            <a:ext cx="8477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logonoid.com/images/business-insider-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000" y="2187895"/>
            <a:ext cx="380215" cy="2376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cdn.static-economist.com/sites/default/files/the-economist-logo.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0615" y="2142129"/>
            <a:ext cx="504737" cy="2454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ttps://niche.com/images/niche-logo-full.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70615" y="2860846"/>
            <a:ext cx="450582" cy="3259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upload.wikimedia.org/wikipedia/commons/thumb/0/0e/US-DeptOfEducation-Seal.svg/2000px-US-DeptOfEducation-Seal.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94206" y="3620647"/>
            <a:ext cx="365180" cy="3651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descr="https://i.kinja-img.com/gawker-media/image/upload/s--jFO2cgl8--/c_scale,fl_progressive,q_80,w_800/uybumjeoukyt6uwb75q5.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21033" y="3387888"/>
            <a:ext cx="2047586" cy="11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bwMode="gray">
          <a:xfrm rot="10800000">
            <a:off x="4314829" y="4220396"/>
            <a:ext cx="770678" cy="281353"/>
          </a:xfrm>
          <a:prstGeom prst="rightArrow">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024" name="TextBox 1023"/>
          <p:cNvSpPr txBox="1"/>
          <p:nvPr/>
        </p:nvSpPr>
        <p:spPr bwMode="gray">
          <a:xfrm>
            <a:off x="2299434" y="3124310"/>
            <a:ext cx="2103369" cy="2769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College Scorecard Now Front and Center in Online Search</a:t>
            </a:r>
          </a:p>
        </p:txBody>
      </p:sp>
      <p:sp>
        <p:nvSpPr>
          <p:cNvPr id="1025" name="Text Placeholder 102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391263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Strong ROI Compared to Most Universities</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838700" y="4523601"/>
            <a:ext cx="1562100" cy="276999"/>
          </a:xfrm>
        </p:spPr>
        <p:txBody>
          <a:bodyPr/>
          <a:lstStyle/>
          <a:p>
            <a:r>
              <a:rPr lang="en-US" dirty="0" err="1"/>
              <a:t>Source:https</a:t>
            </a:r>
            <a:r>
              <a:rPr lang="en-US" dirty="0"/>
              <a:t>://collegescorecard.ed.gov/search/?name=</a:t>
            </a:r>
            <a:r>
              <a:rPr lang="en-US" dirty="0" err="1"/>
              <a:t>bentley&amp;sort</a:t>
            </a:r>
            <a:r>
              <a:rPr lang="en-US" dirty="0"/>
              <a:t>=</a:t>
            </a:r>
            <a:r>
              <a:rPr lang="en-US" dirty="0" err="1"/>
              <a:t>advantage:desc</a:t>
            </a:r>
            <a:endParaRPr lang="en-US" dirty="0"/>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Bentley Excels on Key Metrics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204" y="862244"/>
            <a:ext cx="2281956" cy="3938356"/>
          </a:xfrm>
          <a:prstGeom prst="rect">
            <a:avLst/>
          </a:prstGeom>
        </p:spPr>
      </p:pic>
      <p:pic>
        <p:nvPicPr>
          <p:cNvPr id="8" name="Picture 7"/>
          <p:cNvPicPr>
            <a:picLocks noChangeAspect="1"/>
          </p:cNvPicPr>
          <p:nvPr/>
        </p:nvPicPr>
        <p:blipFill>
          <a:blip r:embed="rId3"/>
          <a:stretch>
            <a:fillRect/>
          </a:stretch>
        </p:blipFill>
        <p:spPr>
          <a:xfrm>
            <a:off x="280194" y="1021328"/>
            <a:ext cx="1616392" cy="1062034"/>
          </a:xfrm>
          <a:prstGeom prst="rect">
            <a:avLst/>
          </a:prstGeom>
        </p:spPr>
      </p:pic>
    </p:spTree>
    <p:extLst>
      <p:ext uri="{BB962C8B-B14F-4D97-AF65-F5344CB8AC3E}">
        <p14:creationId xmlns:p14="http://schemas.microsoft.com/office/powerpoint/2010/main" val="339998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bwMode="gray">
          <a:xfrm>
            <a:off x="269874" y="317005"/>
            <a:ext cx="6130927" cy="249299"/>
          </a:xfrm>
        </p:spPr>
        <p:txBody>
          <a:bodyPr/>
          <a:lstStyle/>
          <a:p>
            <a:r>
              <a:rPr lang="en-US" dirty="0" smtClean="0"/>
              <a:t>Everyone Is Doing Experiential Learning</a:t>
            </a:r>
            <a:endParaRPr lang="en-US" dirty="0"/>
          </a:p>
        </p:txBody>
      </p:sp>
      <p:sp>
        <p:nvSpPr>
          <p:cNvPr id="33" name="TextBox 32"/>
          <p:cNvSpPr txBox="1"/>
          <p:nvPr/>
        </p:nvSpPr>
        <p:spPr bwMode="gray">
          <a:xfrm>
            <a:off x="273051" y="825882"/>
            <a:ext cx="3576946" cy="276999"/>
          </a:xfrm>
          <a:prstGeom prst="rect">
            <a:avLst/>
          </a:prstGeom>
          <a:noFill/>
        </p:spPr>
        <p:txBody>
          <a:bodyPr wrap="square" lIns="0" tIns="0" rIns="0" bIns="0" rtlCol="0">
            <a:spAutoFit/>
          </a:bodyPr>
          <a:lstStyle/>
          <a:p>
            <a:r>
              <a:rPr lang="en-US" sz="900" b="1" dirty="0" smtClean="0"/>
              <a:t>Students and Parents Increasingly Shopping on “Experiential” Education… </a:t>
            </a:r>
            <a:endParaRPr lang="en-US" sz="900" b="1" dirty="0"/>
          </a:p>
        </p:txBody>
      </p:sp>
      <p:sp>
        <p:nvSpPr>
          <p:cNvPr id="38" name="Rectangle 37"/>
          <p:cNvSpPr/>
          <p:nvPr/>
        </p:nvSpPr>
        <p:spPr bwMode="gray">
          <a:xfrm>
            <a:off x="4422279" y="2363072"/>
            <a:ext cx="1658891" cy="1077218"/>
          </a:xfrm>
          <a:prstGeom prst="rect">
            <a:avLst/>
          </a:prstGeom>
        </p:spPr>
        <p:txBody>
          <a:bodyPr wrap="square" lIns="0" tIns="0" rIns="0" bIns="0">
            <a:spAutoFit/>
          </a:bodyPr>
          <a:lstStyle/>
          <a:p>
            <a:r>
              <a:rPr lang="en-US" sz="2500" dirty="0" smtClean="0">
                <a:solidFill>
                  <a:schemeClr val="accent6"/>
                </a:solidFill>
                <a:latin typeface="+mj-lt"/>
              </a:rPr>
              <a:t>85% </a:t>
            </a:r>
          </a:p>
          <a:p>
            <a:r>
              <a:rPr lang="en-US" sz="900" dirty="0" smtClean="0"/>
              <a:t>University strategic plans include experiential education as a priority, based on EAB review</a:t>
            </a:r>
          </a:p>
          <a:p>
            <a:endParaRPr lang="en-US" sz="900" dirty="0"/>
          </a:p>
        </p:txBody>
      </p:sp>
      <p:sp>
        <p:nvSpPr>
          <p:cNvPr id="65" name="Text Placeholder 3"/>
          <p:cNvSpPr>
            <a:spLocks noGrp="1"/>
          </p:cNvSpPr>
          <p:nvPr>
            <p:ph type="body" sz="quarter" idx="18"/>
          </p:nvPr>
        </p:nvSpPr>
        <p:spPr>
          <a:xfrm>
            <a:off x="3173105" y="4446657"/>
            <a:ext cx="3227696" cy="353943"/>
          </a:xfrm>
        </p:spPr>
        <p:txBody>
          <a:bodyPr/>
          <a:lstStyle/>
          <a:p>
            <a:r>
              <a:rPr lang="en-US" dirty="0" smtClean="0"/>
              <a:t>Source: Chris Ehrmann, “Homeless College Students a Growing Concern on Campuses,” US News &amp; World Report (June 25, 2017). Suzanna Martinez, Katie Maynard, and </a:t>
            </a:r>
            <a:r>
              <a:rPr lang="en-US" dirty="0" err="1" smtClean="0"/>
              <a:t>Lorrene</a:t>
            </a:r>
            <a:r>
              <a:rPr lang="en-US" dirty="0" smtClean="0"/>
              <a:t> Ritchie, “Student Food Access and Security Study,” Global Food Initiative, University of California (2016). EAB interviews and analysis.</a:t>
            </a:r>
            <a:endParaRPr lang="en-US" dirty="0"/>
          </a:p>
        </p:txBody>
      </p:sp>
      <p:grpSp>
        <p:nvGrpSpPr>
          <p:cNvPr id="69" name="Group 68"/>
          <p:cNvGrpSpPr/>
          <p:nvPr/>
        </p:nvGrpSpPr>
        <p:grpSpPr>
          <a:xfrm>
            <a:off x="389334" y="1299192"/>
            <a:ext cx="3758780" cy="3191901"/>
            <a:chOff x="389334" y="1107814"/>
            <a:chExt cx="3758780" cy="3191901"/>
          </a:xfrm>
        </p:grpSpPr>
        <p:cxnSp>
          <p:nvCxnSpPr>
            <p:cNvPr id="72" name="Straight Connector 71"/>
            <p:cNvCxnSpPr/>
            <p:nvPr/>
          </p:nvCxnSpPr>
          <p:spPr bwMode="gray">
            <a:xfrm flipH="1">
              <a:off x="2234934" y="1107814"/>
              <a:ext cx="0" cy="3191901"/>
            </a:xfrm>
            <a:prstGeom prst="line">
              <a:avLst/>
            </a:prstGeom>
            <a:ln w="6350">
              <a:solidFill>
                <a:schemeClr val="accent3"/>
              </a:solidFill>
              <a:prstDash val="dash"/>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bwMode="gray">
            <a:xfrm>
              <a:off x="3483074" y="3059094"/>
              <a:ext cx="628234" cy="246221"/>
            </a:xfrm>
            <a:prstGeom prst="rect">
              <a:avLst/>
            </a:prstGeom>
            <a:noFill/>
          </p:spPr>
          <p:txBody>
            <a:bodyPr wrap="square" lIns="0" tIns="0" rIns="0" bIns="0" rtlCol="0">
              <a:spAutoFit/>
            </a:bodyPr>
            <a:lstStyle/>
            <a:p>
              <a:pPr>
                <a:spcBef>
                  <a:spcPts val="300"/>
                </a:spcBef>
              </a:pPr>
              <a:r>
                <a:rPr lang="en-US" sz="800" dirty="0" smtClean="0"/>
                <a:t>Undergrad Research</a:t>
              </a:r>
            </a:p>
          </p:txBody>
        </p:sp>
        <p:sp>
          <p:nvSpPr>
            <p:cNvPr id="74" name="TextBox 73"/>
            <p:cNvSpPr txBox="1"/>
            <p:nvPr/>
          </p:nvSpPr>
          <p:spPr bwMode="gray">
            <a:xfrm>
              <a:off x="3430294" y="1949411"/>
              <a:ext cx="717820" cy="246221"/>
            </a:xfrm>
            <a:prstGeom prst="rect">
              <a:avLst/>
            </a:prstGeom>
            <a:noFill/>
          </p:spPr>
          <p:txBody>
            <a:bodyPr wrap="square" lIns="0" tIns="0" rIns="0" bIns="0" rtlCol="0">
              <a:spAutoFit/>
            </a:bodyPr>
            <a:lstStyle/>
            <a:p>
              <a:pPr>
                <a:spcBef>
                  <a:spcPts val="300"/>
                </a:spcBef>
              </a:pPr>
              <a:r>
                <a:rPr lang="en-US" sz="800" dirty="0" smtClean="0"/>
                <a:t>State-of-the- Art Dorms</a:t>
              </a:r>
            </a:p>
          </p:txBody>
        </p:sp>
        <p:sp>
          <p:nvSpPr>
            <p:cNvPr id="75" name="TextBox 74"/>
            <p:cNvSpPr txBox="1"/>
            <p:nvPr/>
          </p:nvSpPr>
          <p:spPr bwMode="gray">
            <a:xfrm>
              <a:off x="389334" y="1949411"/>
              <a:ext cx="764810" cy="246221"/>
            </a:xfrm>
            <a:prstGeom prst="rect">
              <a:avLst/>
            </a:prstGeom>
            <a:noFill/>
          </p:spPr>
          <p:txBody>
            <a:bodyPr wrap="square" lIns="0" tIns="0" rIns="0" bIns="0" rtlCol="0">
              <a:spAutoFit/>
            </a:bodyPr>
            <a:lstStyle/>
            <a:p>
              <a:pPr>
                <a:spcBef>
                  <a:spcPts val="300"/>
                </a:spcBef>
              </a:pPr>
              <a:r>
                <a:rPr lang="en-US" sz="800" dirty="0" smtClean="0"/>
                <a:t>Service Learning</a:t>
              </a:r>
            </a:p>
          </p:txBody>
        </p:sp>
        <p:sp>
          <p:nvSpPr>
            <p:cNvPr id="76" name="TextBox 75"/>
            <p:cNvSpPr txBox="1"/>
            <p:nvPr/>
          </p:nvSpPr>
          <p:spPr bwMode="gray">
            <a:xfrm>
              <a:off x="2539262" y="4013567"/>
              <a:ext cx="718380" cy="123111"/>
            </a:xfrm>
            <a:prstGeom prst="rect">
              <a:avLst/>
            </a:prstGeom>
            <a:noFill/>
          </p:spPr>
          <p:txBody>
            <a:bodyPr wrap="square" lIns="0" tIns="0" rIns="0" bIns="0" rtlCol="0">
              <a:spAutoFit/>
            </a:bodyPr>
            <a:lstStyle/>
            <a:p>
              <a:pPr>
                <a:spcBef>
                  <a:spcPts val="300"/>
                </a:spcBef>
              </a:pPr>
              <a:r>
                <a:rPr lang="en-US" sz="800" dirty="0" smtClean="0"/>
                <a:t>Study Abroad</a:t>
              </a:r>
            </a:p>
          </p:txBody>
        </p:sp>
        <p:sp>
          <p:nvSpPr>
            <p:cNvPr id="77" name="TextBox 76"/>
            <p:cNvSpPr txBox="1"/>
            <p:nvPr/>
          </p:nvSpPr>
          <p:spPr bwMode="gray">
            <a:xfrm>
              <a:off x="1408258" y="4013567"/>
              <a:ext cx="563731" cy="246221"/>
            </a:xfrm>
            <a:prstGeom prst="rect">
              <a:avLst/>
            </a:prstGeom>
            <a:noFill/>
          </p:spPr>
          <p:txBody>
            <a:bodyPr wrap="square" lIns="0" tIns="0" rIns="0" bIns="0" rtlCol="0">
              <a:spAutoFit/>
            </a:bodyPr>
            <a:lstStyle/>
            <a:p>
              <a:pPr>
                <a:spcBef>
                  <a:spcPts val="300"/>
                </a:spcBef>
              </a:pPr>
              <a:r>
                <a:rPr lang="en-US" sz="800" dirty="0" smtClean="0"/>
                <a:t>First-Year Experience</a:t>
              </a:r>
            </a:p>
          </p:txBody>
        </p:sp>
        <p:sp>
          <p:nvSpPr>
            <p:cNvPr id="78" name="TextBox 77"/>
            <p:cNvSpPr txBox="1"/>
            <p:nvPr/>
          </p:nvSpPr>
          <p:spPr bwMode="gray">
            <a:xfrm>
              <a:off x="2301971" y="1211835"/>
              <a:ext cx="958168" cy="123111"/>
            </a:xfrm>
            <a:prstGeom prst="rect">
              <a:avLst/>
            </a:prstGeom>
            <a:noFill/>
          </p:spPr>
          <p:txBody>
            <a:bodyPr wrap="square" lIns="0" tIns="0" rIns="0" bIns="0" rtlCol="0">
              <a:spAutoFit/>
            </a:bodyPr>
            <a:lstStyle/>
            <a:p>
              <a:pPr algn="r">
                <a:spcBef>
                  <a:spcPts val="300"/>
                </a:spcBef>
              </a:pPr>
              <a:r>
                <a:rPr lang="en-US" sz="800" dirty="0" smtClean="0"/>
                <a:t>Internships</a:t>
              </a:r>
            </a:p>
          </p:txBody>
        </p:sp>
        <p:sp>
          <p:nvSpPr>
            <p:cNvPr id="79" name="TextBox 78"/>
            <p:cNvSpPr txBox="1"/>
            <p:nvPr/>
          </p:nvSpPr>
          <p:spPr bwMode="gray">
            <a:xfrm>
              <a:off x="412195" y="3028614"/>
              <a:ext cx="665382" cy="246221"/>
            </a:xfrm>
            <a:prstGeom prst="rect">
              <a:avLst/>
            </a:prstGeom>
            <a:noFill/>
          </p:spPr>
          <p:txBody>
            <a:bodyPr wrap="square" lIns="0" tIns="0" rIns="0" bIns="0" rtlCol="0">
              <a:spAutoFit/>
            </a:bodyPr>
            <a:lstStyle/>
            <a:p>
              <a:pPr>
                <a:spcBef>
                  <a:spcPts val="300"/>
                </a:spcBef>
              </a:pPr>
              <a:r>
                <a:rPr lang="en-US" sz="800" dirty="0" smtClean="0"/>
                <a:t>Small Class Sizes</a:t>
              </a:r>
            </a:p>
          </p:txBody>
        </p:sp>
        <p:sp>
          <p:nvSpPr>
            <p:cNvPr id="80" name="Oval 79"/>
            <p:cNvSpPr/>
            <p:nvPr/>
          </p:nvSpPr>
          <p:spPr bwMode="gray">
            <a:xfrm>
              <a:off x="978283" y="1425672"/>
              <a:ext cx="2507864" cy="2569417"/>
            </a:xfrm>
            <a:prstGeom prst="ellipse">
              <a:avLst/>
            </a:prstGeom>
            <a:noFill/>
            <a:ln w="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cxnSp>
          <p:nvCxnSpPr>
            <p:cNvPr id="81" name="Straight Connector 80"/>
            <p:cNvCxnSpPr/>
            <p:nvPr/>
          </p:nvCxnSpPr>
          <p:spPr bwMode="gray">
            <a:xfrm>
              <a:off x="1077576" y="1511320"/>
              <a:ext cx="2340674" cy="2398122"/>
            </a:xfrm>
            <a:prstGeom prst="line">
              <a:avLst/>
            </a:prstGeom>
            <a:ln w="6350">
              <a:solidFill>
                <a:schemeClr val="accent3"/>
              </a:solidFill>
              <a:prstDash val="dash"/>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gray">
            <a:xfrm flipH="1">
              <a:off x="1061879" y="1511320"/>
              <a:ext cx="2340674" cy="2398122"/>
            </a:xfrm>
            <a:prstGeom prst="line">
              <a:avLst/>
            </a:prstGeom>
            <a:ln w="6350">
              <a:solidFill>
                <a:schemeClr val="accent3"/>
              </a:solidFill>
              <a:prstDash val="dash"/>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gray">
            <a:xfrm flipH="1">
              <a:off x="614434" y="2710380"/>
              <a:ext cx="3235562" cy="0"/>
            </a:xfrm>
            <a:prstGeom prst="line">
              <a:avLst/>
            </a:prstGeom>
            <a:ln w="3175">
              <a:solidFill>
                <a:schemeClr val="accent3"/>
              </a:solidFill>
              <a:prstDash val="dash"/>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bwMode="gray">
            <a:xfrm>
              <a:off x="1367272" y="1211835"/>
              <a:ext cx="685485" cy="246221"/>
            </a:xfrm>
            <a:prstGeom prst="rect">
              <a:avLst/>
            </a:prstGeom>
            <a:noFill/>
          </p:spPr>
          <p:txBody>
            <a:bodyPr wrap="square" lIns="0" tIns="0" rIns="0" bIns="0" rtlCol="0">
              <a:spAutoFit/>
            </a:bodyPr>
            <a:lstStyle/>
            <a:p>
              <a:pPr>
                <a:spcBef>
                  <a:spcPts val="300"/>
                </a:spcBef>
              </a:pPr>
              <a:r>
                <a:rPr lang="en-US" sz="800" dirty="0" smtClean="0"/>
                <a:t>Co-Op Programs</a:t>
              </a:r>
            </a:p>
          </p:txBody>
        </p:sp>
        <p:pic>
          <p:nvPicPr>
            <p:cNvPr id="85" name="Picture 2" descr="L:\public\share\ABC Templates and Resources\Template Resources (EAB)\Art Icons Logos (EAB)\Icons (EAB)\Univer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280" y="2378254"/>
              <a:ext cx="454025" cy="457200"/>
            </a:xfrm>
            <a:prstGeom prst="rect">
              <a:avLst/>
            </a:prstGeom>
            <a:extLst>
              <a:ext uri="{909E8E84-426E-40DD-AFC4-6F175D3DCCD1}">
                <a14:hiddenFill xmlns:a14="http://schemas.microsoft.com/office/drawing/2010/main">
                  <a:solidFill>
                    <a:srgbClr val="FFFFFF"/>
                  </a:solidFill>
                </a14:hiddenFill>
              </a:ext>
            </a:extLst>
          </p:spPr>
        </p:pic>
        <p:pic>
          <p:nvPicPr>
            <p:cNvPr id="86" name="Picture 2" descr="L:\Public\Share\ABC Templates and Resources\Template Resources (EAB)\Art Icons Logos (EAB)\Icons (EAB)\Group-Careers.png"/>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20486" y="1738781"/>
              <a:ext cx="365760" cy="235587"/>
            </a:xfrm>
            <a:prstGeom prst="rect">
              <a:avLst/>
            </a:prstGeom>
            <a:solidFill>
              <a:schemeClr val="bg1"/>
            </a:solidFill>
            <a:extLst/>
          </p:spPr>
        </p:pic>
        <p:pic>
          <p:nvPicPr>
            <p:cNvPr id="89" name="Picture 5" descr="L:\Public\Share\ABC Templates and Resources\Template Resources (EAB)\Art Icons Logos (EAB)\Icons (EAB)\La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3322" y="2943974"/>
              <a:ext cx="262415" cy="27432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L:\Public\Share\ABC Templates and Resources\Template Resources (EAB)\Art Icons Logos (EAB)\Icons (EAB)\Glob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3632" y="339477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7" descr="L:\Public\Share\ABC Templates and Resources\Template Resources (EAB)\Art Icons Logos (EAB)\Icons (EAB)\Stick-Student-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626" y="3349055"/>
              <a:ext cx="157480" cy="36576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L:\Public\Share\ABC Templates and Resources\Template Resources (EAB)\Art Icons Logos (EAB)\Icons (EAB)\Meeting-roundtable.png"/>
            <p:cNvPicPr>
              <a:picLocks noChangeAspect="1" noChangeArrowheads="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73286" y="2969057"/>
              <a:ext cx="365760" cy="22415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 descr="L:\Public\Share\ABC Templates and Resources\Template Resources (EAB)\Art Icons Logos (EAB)\Icons (EAB)\Building-9.png"/>
            <p:cNvPicPr>
              <a:picLocks noChangeAspect="1" noChangeArrowheads="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985819" y="2304319"/>
              <a:ext cx="274320" cy="218600"/>
            </a:xfrm>
            <a:prstGeom prst="rect">
              <a:avLst/>
            </a:prstGeom>
            <a:noFill/>
            <a:extLst>
              <a:ext uri="{909E8E84-426E-40DD-AFC4-6F175D3DCCD1}">
                <a14:hiddenFill xmlns:a14="http://schemas.microsoft.com/office/drawing/2010/main">
                  <a:solidFill>
                    <a:srgbClr val="FFFFFF"/>
                  </a:solidFill>
                </a14:hiddenFill>
              </a:ext>
            </a:extLst>
          </p:spPr>
        </p:pic>
      </p:grpSp>
      <p:pic>
        <p:nvPicPr>
          <p:cNvPr id="96" name="Picture 27" descr="L:\public\share\ABC Templates and Resources\Template Resources (EAB)\Art Icons Logos (EAB)\Icons (EAB)\Briefcas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3632" y="1963468"/>
            <a:ext cx="274320" cy="2114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public\share\ABC Templates and Resources\Template Resources (EAB)\Art Icons Logos (EAB)\Icons (EAB)\Student-lif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2923" y="2348755"/>
            <a:ext cx="457200" cy="404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140240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Goal: Collect Input for Bentley’s New Strategic Plan</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Today’s Agenda</a:t>
            </a:r>
            <a:endParaRPr lang="en-US" dirty="0"/>
          </a:p>
        </p:txBody>
      </p:sp>
      <p:graphicFrame>
        <p:nvGraphicFramePr>
          <p:cNvPr id="7" name="Table 6"/>
          <p:cNvGraphicFramePr>
            <a:graphicFrameLocks noGrp="1"/>
          </p:cNvGraphicFramePr>
          <p:nvPr/>
        </p:nvGraphicFramePr>
        <p:xfrm>
          <a:off x="280194" y="1143944"/>
          <a:ext cx="4634706" cy="3001254"/>
        </p:xfrm>
        <a:graphic>
          <a:graphicData uri="http://schemas.openxmlformats.org/drawingml/2006/table">
            <a:tbl>
              <a:tblPr firstRow="1" bandRow="1">
                <a:tableStyleId>{7DF18680-E054-41AD-8BC1-D1AEF772440D}</a:tableStyleId>
              </a:tblPr>
              <a:tblGrid>
                <a:gridCol w="3244295"/>
                <a:gridCol w="1390411"/>
              </a:tblGrid>
              <a:tr h="414298">
                <a:tc>
                  <a:txBody>
                    <a:bodyPr/>
                    <a:lstStyle/>
                    <a:p>
                      <a:r>
                        <a:rPr lang="en-US" sz="1400" dirty="0" smtClean="0"/>
                        <a:t>Activity</a:t>
                      </a:r>
                      <a:endParaRPr lang="en-US" sz="1400" dirty="0"/>
                    </a:p>
                  </a:txBody>
                  <a:tcPr/>
                </a:tc>
                <a:tc>
                  <a:txBody>
                    <a:bodyPr/>
                    <a:lstStyle/>
                    <a:p>
                      <a:r>
                        <a:rPr lang="en-US" sz="1400" dirty="0" smtClean="0"/>
                        <a:t>Duration</a:t>
                      </a:r>
                      <a:endParaRPr lang="en-US" sz="1400" dirty="0"/>
                    </a:p>
                  </a:txBody>
                  <a:tcPr/>
                </a:tc>
              </a:tr>
              <a:tr h="515466">
                <a:tc>
                  <a:txBody>
                    <a:bodyPr/>
                    <a:lstStyle/>
                    <a:p>
                      <a:r>
                        <a:rPr lang="en-US" sz="1200" dirty="0" smtClean="0"/>
                        <a:t>Introduction and Overview</a:t>
                      </a:r>
                      <a:r>
                        <a:rPr lang="en-US" sz="1200" baseline="0" dirty="0" smtClean="0"/>
                        <a:t> of Higher Education Trends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Individual Headline Exercise</a:t>
                      </a:r>
                      <a:endParaRPr lang="en-US" sz="1200" dirty="0"/>
                    </a:p>
                  </a:txBody>
                  <a:tcPr anchor="ctr"/>
                </a:tc>
                <a:tc>
                  <a:txBody>
                    <a:bodyPr/>
                    <a:lstStyle/>
                    <a:p>
                      <a:r>
                        <a:rPr lang="en-US" sz="1200" dirty="0" smtClean="0"/>
                        <a:t>5 min</a:t>
                      </a:r>
                      <a:endParaRPr lang="en-US" sz="1200" dirty="0"/>
                    </a:p>
                  </a:txBody>
                  <a:tcPr anchor="ctr"/>
                </a:tc>
              </a:tr>
              <a:tr h="414298">
                <a:tc>
                  <a:txBody>
                    <a:bodyPr/>
                    <a:lstStyle/>
                    <a:p>
                      <a:r>
                        <a:rPr lang="en-US" sz="1200" dirty="0" smtClean="0"/>
                        <a:t>Group Headline Exercise</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a:t>
                      </a:r>
                      <a:r>
                        <a:rPr lang="en-US" sz="1200" baseline="0" dirty="0" smtClean="0"/>
                        <a:t> Group Headlines</a:t>
                      </a:r>
                      <a:endParaRPr lang="en-US" sz="1200" dirty="0"/>
                    </a:p>
                  </a:txBody>
                  <a:tcPr anchor="ctr"/>
                </a:tc>
                <a:tc>
                  <a:txBody>
                    <a:bodyPr/>
                    <a:lstStyle/>
                    <a:p>
                      <a:r>
                        <a:rPr lang="en-US" sz="1200" dirty="0" smtClean="0"/>
                        <a:t>15 min</a:t>
                      </a:r>
                      <a:endParaRPr lang="en-US" sz="1200" dirty="0"/>
                    </a:p>
                  </a:txBody>
                  <a:tcPr anchor="ctr"/>
                </a:tc>
              </a:tr>
              <a:tr h="414298">
                <a:tc>
                  <a:txBody>
                    <a:bodyPr/>
                    <a:lstStyle/>
                    <a:p>
                      <a:r>
                        <a:rPr lang="en-US" sz="1200" dirty="0" smtClean="0"/>
                        <a:t>Identifying</a:t>
                      </a:r>
                      <a:r>
                        <a:rPr lang="en-US" sz="1200" baseline="0" dirty="0" smtClean="0"/>
                        <a:t> Critical Success Factors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 Critical Success Factors</a:t>
                      </a:r>
                      <a:endParaRPr lang="en-US" sz="1200" dirty="0"/>
                    </a:p>
                  </a:txBody>
                  <a:tcPr anchor="ctr"/>
                </a:tc>
                <a:tc>
                  <a:txBody>
                    <a:bodyPr/>
                    <a:lstStyle/>
                    <a:p>
                      <a:r>
                        <a:rPr lang="en-US" sz="1200" dirty="0" smtClean="0"/>
                        <a:t>10 min</a:t>
                      </a:r>
                      <a:endParaRPr lang="en-US" sz="1200" dirty="0"/>
                    </a:p>
                  </a:txBody>
                  <a:tcPr anchor="ctr"/>
                </a:tc>
              </a:tr>
            </a:tbl>
          </a:graphicData>
        </a:graphic>
      </p:graphicFrame>
      <p:sp>
        <p:nvSpPr>
          <p:cNvPr id="8" name="Rounded Rectangle 7"/>
          <p:cNvSpPr/>
          <p:nvPr/>
        </p:nvSpPr>
        <p:spPr bwMode="gray">
          <a:xfrm>
            <a:off x="280194" y="2049780"/>
            <a:ext cx="4634706" cy="480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84601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The First Exercise</a:t>
            </a:r>
            <a:endParaRPr lang="en-US" dirty="0"/>
          </a:p>
        </p:txBody>
      </p:sp>
      <p:sp>
        <p:nvSpPr>
          <p:cNvPr id="7" name="TextBox 6"/>
          <p:cNvSpPr txBox="1"/>
          <p:nvPr/>
        </p:nvSpPr>
        <p:spPr>
          <a:xfrm>
            <a:off x="1324134" y="1697806"/>
            <a:ext cx="3398520" cy="1231106"/>
          </a:xfrm>
          <a:prstGeom prst="rect">
            <a:avLst/>
          </a:prstGeom>
          <a:noFill/>
        </p:spPr>
        <p:txBody>
          <a:bodyPr wrap="square" lIns="0" tIns="0" rIns="0" bIns="0" rtlCol="0">
            <a:spAutoFit/>
          </a:bodyPr>
          <a:lstStyle/>
          <a:p>
            <a:pPr>
              <a:spcBef>
                <a:spcPts val="500"/>
              </a:spcBef>
            </a:pPr>
            <a:r>
              <a:rPr lang="en-US" sz="1600" b="1" dirty="0">
                <a:solidFill>
                  <a:schemeClr val="accent6"/>
                </a:solidFill>
              </a:rPr>
              <a:t>I</a:t>
            </a:r>
            <a:r>
              <a:rPr lang="en-US" sz="1600" b="1" dirty="0" smtClean="0">
                <a:solidFill>
                  <a:schemeClr val="accent6"/>
                </a:solidFill>
              </a:rPr>
              <a:t>magine </a:t>
            </a:r>
            <a:r>
              <a:rPr lang="en-US" sz="1600" b="1" dirty="0">
                <a:solidFill>
                  <a:schemeClr val="accent6"/>
                </a:solidFill>
              </a:rPr>
              <a:t>a headline about Bentley that you would like to see on the front page of the </a:t>
            </a:r>
            <a:r>
              <a:rPr lang="en-US" sz="1600" b="1" i="1" dirty="0" smtClean="0">
                <a:solidFill>
                  <a:schemeClr val="accent6"/>
                </a:solidFill>
              </a:rPr>
              <a:t>New York Times</a:t>
            </a:r>
            <a:r>
              <a:rPr lang="en-US" sz="1600" b="1" dirty="0" smtClean="0">
                <a:solidFill>
                  <a:schemeClr val="accent6"/>
                </a:solidFill>
              </a:rPr>
              <a:t> </a:t>
            </a:r>
            <a:r>
              <a:rPr lang="en-US" sz="1600" b="1" dirty="0">
                <a:solidFill>
                  <a:schemeClr val="accent6"/>
                </a:solidFill>
              </a:rPr>
              <a:t>or </a:t>
            </a:r>
            <a:r>
              <a:rPr lang="en-US" sz="1600" b="1" i="1" dirty="0" smtClean="0">
                <a:solidFill>
                  <a:schemeClr val="accent6"/>
                </a:solidFill>
              </a:rPr>
              <a:t>Wall Street Journal</a:t>
            </a:r>
            <a:r>
              <a:rPr lang="en-US" sz="1600" b="1" dirty="0" smtClean="0">
                <a:solidFill>
                  <a:schemeClr val="accent6"/>
                </a:solidFill>
              </a:rPr>
              <a:t> </a:t>
            </a:r>
            <a:r>
              <a:rPr lang="en-US" sz="1600" b="1" dirty="0">
                <a:solidFill>
                  <a:schemeClr val="accent6"/>
                </a:solidFill>
              </a:rPr>
              <a:t>in 10 years</a:t>
            </a:r>
            <a:r>
              <a:rPr lang="en-US" sz="1600" b="1" dirty="0" smtClean="0">
                <a:solidFill>
                  <a:schemeClr val="accent6"/>
                </a:solidFill>
              </a:rPr>
              <a:t>.</a:t>
            </a:r>
          </a:p>
        </p:txBody>
      </p:sp>
    </p:spTree>
    <p:extLst>
      <p:ext uri="{BB962C8B-B14F-4D97-AF65-F5344CB8AC3E}">
        <p14:creationId xmlns:p14="http://schemas.microsoft.com/office/powerpoint/2010/main" val="196944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bwMode="gray">
          <a:xfrm>
            <a:off x="266700" y="309824"/>
            <a:ext cx="5486400" cy="256480"/>
          </a:xfrm>
        </p:spPr>
        <p:txBody>
          <a:bodyPr/>
          <a:lstStyle/>
          <a:p>
            <a:r>
              <a:rPr lang="en-US" dirty="0"/>
              <a:t>What Makes a Good Headline?</a:t>
            </a:r>
          </a:p>
        </p:txBody>
      </p:sp>
      <p:sp>
        <p:nvSpPr>
          <p:cNvPr id="16" name="TextBox 15"/>
          <p:cNvSpPr txBox="1"/>
          <p:nvPr/>
        </p:nvSpPr>
        <p:spPr bwMode="gray">
          <a:xfrm>
            <a:off x="959162" y="957418"/>
            <a:ext cx="1881352" cy="169277"/>
          </a:xfrm>
          <a:prstGeom prst="rect">
            <a:avLst/>
          </a:prstGeom>
          <a:noFill/>
        </p:spPr>
        <p:txBody>
          <a:bodyPr wrap="square" lIns="0" tIns="0" rIns="0" bIns="0" rtlCol="0">
            <a:spAutoFit/>
          </a:bodyPr>
          <a:lstStyle/>
          <a:p>
            <a:r>
              <a:rPr lang="en-US" sz="1100" b="1" u="sng" dirty="0" smtClean="0">
                <a:solidFill>
                  <a:srgbClr val="4F5861"/>
                </a:solidFill>
              </a:rPr>
              <a:t>A Headline Should:</a:t>
            </a:r>
            <a:endParaRPr lang="en-US" sz="1100" b="1" u="sng" dirty="0">
              <a:solidFill>
                <a:srgbClr val="4F5861"/>
              </a:solidFill>
            </a:endParaRPr>
          </a:p>
        </p:txBody>
      </p:sp>
      <p:pic>
        <p:nvPicPr>
          <p:cNvPr id="3074" name="Picture 2" descr="L:\Public\Share\ABC Templates and Resources\EAB Templates and Resources\EAB Art Icons Logos\EAB Icons\Check_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62" y="1411371"/>
            <a:ext cx="253958" cy="222655"/>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bwMode="gray">
          <a:xfrm>
            <a:off x="1268193" y="2802361"/>
            <a:ext cx="1721257" cy="507831"/>
          </a:xfrm>
          <a:prstGeom prst="rect">
            <a:avLst/>
          </a:prstGeom>
          <a:noFill/>
        </p:spPr>
        <p:txBody>
          <a:bodyPr wrap="square" lIns="0" tIns="0" rIns="0" bIns="0" rtlCol="0">
            <a:spAutoFit/>
          </a:bodyPr>
          <a:lstStyle/>
          <a:p>
            <a:pPr>
              <a:spcBef>
                <a:spcPts val="500"/>
              </a:spcBef>
            </a:pPr>
            <a:r>
              <a:rPr lang="en-US" sz="1100" dirty="0" smtClean="0">
                <a:solidFill>
                  <a:srgbClr val="4F5861"/>
                </a:solidFill>
              </a:rPr>
              <a:t>Communicate outcomes that any stakeholder can understand</a:t>
            </a:r>
            <a:endParaRPr lang="en-US" sz="1100" dirty="0">
              <a:solidFill>
                <a:srgbClr val="4F5861"/>
              </a:solidFill>
            </a:endParaRPr>
          </a:p>
        </p:txBody>
      </p:sp>
      <p:sp>
        <p:nvSpPr>
          <p:cNvPr id="58" name="TextBox 57"/>
          <p:cNvSpPr txBox="1"/>
          <p:nvPr/>
        </p:nvSpPr>
        <p:spPr bwMode="gray">
          <a:xfrm>
            <a:off x="1266791" y="3511204"/>
            <a:ext cx="1558826" cy="338554"/>
          </a:xfrm>
          <a:prstGeom prst="rect">
            <a:avLst/>
          </a:prstGeom>
          <a:noFill/>
        </p:spPr>
        <p:txBody>
          <a:bodyPr wrap="square" lIns="0" tIns="0" rIns="0" bIns="0" rtlCol="0">
            <a:spAutoFit/>
          </a:bodyPr>
          <a:lstStyle/>
          <a:p>
            <a:pPr>
              <a:spcBef>
                <a:spcPts val="500"/>
              </a:spcBef>
            </a:pPr>
            <a:r>
              <a:rPr lang="en-US" sz="1100" dirty="0" smtClean="0">
                <a:solidFill>
                  <a:srgbClr val="4F5861"/>
                </a:solidFill>
              </a:rPr>
              <a:t>Set objective and measurable targets</a:t>
            </a:r>
            <a:endParaRPr lang="en-US" sz="1100" dirty="0">
              <a:solidFill>
                <a:srgbClr val="4F5861"/>
              </a:solidFill>
            </a:endParaRPr>
          </a:p>
        </p:txBody>
      </p:sp>
      <p:sp>
        <p:nvSpPr>
          <p:cNvPr id="59" name="TextBox 58"/>
          <p:cNvSpPr txBox="1"/>
          <p:nvPr/>
        </p:nvSpPr>
        <p:spPr bwMode="gray">
          <a:xfrm>
            <a:off x="1268194" y="2101649"/>
            <a:ext cx="1558826" cy="338554"/>
          </a:xfrm>
          <a:prstGeom prst="rect">
            <a:avLst/>
          </a:prstGeom>
          <a:noFill/>
        </p:spPr>
        <p:txBody>
          <a:bodyPr wrap="square" lIns="0" tIns="0" rIns="0" bIns="0" rtlCol="0">
            <a:spAutoFit/>
          </a:bodyPr>
          <a:lstStyle/>
          <a:p>
            <a:pPr>
              <a:spcBef>
                <a:spcPts val="500"/>
              </a:spcBef>
            </a:pPr>
            <a:r>
              <a:rPr lang="en-US" sz="1100" dirty="0" smtClean="0">
                <a:solidFill>
                  <a:srgbClr val="4F5861"/>
                </a:solidFill>
              </a:rPr>
              <a:t>Represent a bold vision for the future</a:t>
            </a:r>
            <a:endParaRPr lang="en-US" sz="1100" dirty="0">
              <a:solidFill>
                <a:srgbClr val="4F5861"/>
              </a:solidFill>
            </a:endParaRPr>
          </a:p>
        </p:txBody>
      </p:sp>
      <p:sp>
        <p:nvSpPr>
          <p:cNvPr id="60" name="TextBox 59"/>
          <p:cNvSpPr txBox="1"/>
          <p:nvPr/>
        </p:nvSpPr>
        <p:spPr bwMode="gray">
          <a:xfrm>
            <a:off x="1268193" y="1411371"/>
            <a:ext cx="1721258" cy="338554"/>
          </a:xfrm>
          <a:prstGeom prst="rect">
            <a:avLst/>
          </a:prstGeom>
          <a:noFill/>
        </p:spPr>
        <p:txBody>
          <a:bodyPr wrap="square" lIns="0" tIns="0" rIns="0" bIns="0" rtlCol="0">
            <a:spAutoFit/>
          </a:bodyPr>
          <a:lstStyle/>
          <a:p>
            <a:pPr>
              <a:spcBef>
                <a:spcPts val="500"/>
              </a:spcBef>
            </a:pPr>
            <a:r>
              <a:rPr lang="en-US" sz="1100" dirty="0" smtClean="0">
                <a:solidFill>
                  <a:srgbClr val="4F5861"/>
                </a:solidFill>
              </a:rPr>
              <a:t>Describe an institutional accomplishment</a:t>
            </a:r>
            <a:endParaRPr lang="en-US" sz="1100" dirty="0">
              <a:solidFill>
                <a:srgbClr val="4F5861"/>
              </a:solidFill>
            </a:endParaRPr>
          </a:p>
        </p:txBody>
      </p:sp>
      <p:pic>
        <p:nvPicPr>
          <p:cNvPr id="61" name="Picture 2" descr="L:\Public\Share\ABC Templates and Resources\EAB Templates and Resources\EAB Art Icons Logos\EAB Icons\Check_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62" y="2101649"/>
            <a:ext cx="253958" cy="22265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L:\Public\Share\ABC Templates and Resources\EAB Templates and Resources\EAB Art Icons Logos\EAB Icons\Check_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62" y="2802361"/>
            <a:ext cx="253958" cy="22265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L:\Public\Share\ABC Templates and Resources\EAB Templates and Resources\EAB Art Icons Logos\EAB Icons\Check_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62" y="3511204"/>
            <a:ext cx="253958" cy="2226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bwMode="gray">
          <a:xfrm>
            <a:off x="3643142" y="957418"/>
            <a:ext cx="2003277" cy="169277"/>
          </a:xfrm>
          <a:prstGeom prst="rect">
            <a:avLst/>
          </a:prstGeom>
          <a:noFill/>
        </p:spPr>
        <p:txBody>
          <a:bodyPr wrap="square" lIns="0" tIns="0" rIns="0" bIns="0" rtlCol="0">
            <a:spAutoFit/>
          </a:bodyPr>
          <a:lstStyle/>
          <a:p>
            <a:r>
              <a:rPr lang="en-US" sz="1100" b="1" u="sng" dirty="0" smtClean="0">
                <a:solidFill>
                  <a:srgbClr val="4F5861"/>
                </a:solidFill>
              </a:rPr>
              <a:t>A Headline Should Not:</a:t>
            </a:r>
            <a:endParaRPr lang="en-US" sz="1100" b="1" u="sng" dirty="0">
              <a:solidFill>
                <a:srgbClr val="4F5861"/>
              </a:solidFill>
            </a:endParaRPr>
          </a:p>
        </p:txBody>
      </p:sp>
      <p:pic>
        <p:nvPicPr>
          <p:cNvPr id="3076" name="Picture 4" descr="L:\Public\Share\ABC Templates and Resources\EAB Templates and Resources\EAB Art Icons Logos\EAB Icons\Inval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369" y="2101649"/>
            <a:ext cx="255751" cy="25575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bwMode="gray">
          <a:xfrm>
            <a:off x="4000224" y="2101649"/>
            <a:ext cx="1486176" cy="338554"/>
          </a:xfrm>
          <a:prstGeom prst="rect">
            <a:avLst/>
          </a:prstGeom>
          <a:noFill/>
        </p:spPr>
        <p:txBody>
          <a:bodyPr wrap="square" lIns="0" tIns="0" rIns="0" bIns="0" rtlCol="0">
            <a:spAutoFit/>
          </a:bodyPr>
          <a:lstStyle/>
          <a:p>
            <a:pPr>
              <a:spcBef>
                <a:spcPts val="500"/>
              </a:spcBef>
            </a:pPr>
            <a:r>
              <a:rPr lang="en-US" sz="1100" dirty="0" smtClean="0">
                <a:solidFill>
                  <a:srgbClr val="4F5861"/>
                </a:solidFill>
              </a:rPr>
              <a:t>Aspire to merely incremental progress</a:t>
            </a:r>
            <a:endParaRPr lang="en-US" sz="1100" dirty="0">
              <a:solidFill>
                <a:srgbClr val="4F5861"/>
              </a:solidFill>
            </a:endParaRPr>
          </a:p>
        </p:txBody>
      </p:sp>
      <p:sp>
        <p:nvSpPr>
          <p:cNvPr id="65" name="TextBox 64"/>
          <p:cNvSpPr txBox="1"/>
          <p:nvPr/>
        </p:nvSpPr>
        <p:spPr bwMode="gray">
          <a:xfrm>
            <a:off x="4012544" y="3511204"/>
            <a:ext cx="1633876" cy="338554"/>
          </a:xfrm>
          <a:prstGeom prst="rect">
            <a:avLst/>
          </a:prstGeom>
          <a:noFill/>
        </p:spPr>
        <p:txBody>
          <a:bodyPr wrap="square" lIns="0" tIns="0" rIns="0" bIns="0" rtlCol="0">
            <a:spAutoFit/>
          </a:bodyPr>
          <a:lstStyle/>
          <a:p>
            <a:pPr>
              <a:spcBef>
                <a:spcPts val="500"/>
              </a:spcBef>
            </a:pPr>
            <a:r>
              <a:rPr lang="en-US" sz="1100" dirty="0" smtClean="0">
                <a:solidFill>
                  <a:srgbClr val="4F5861"/>
                </a:solidFill>
              </a:rPr>
              <a:t>Use vague terms like “improved” or “better”</a:t>
            </a:r>
            <a:endParaRPr lang="en-US" sz="1100" dirty="0">
              <a:solidFill>
                <a:srgbClr val="4F5861"/>
              </a:solidFill>
            </a:endParaRPr>
          </a:p>
        </p:txBody>
      </p:sp>
      <p:sp>
        <p:nvSpPr>
          <p:cNvPr id="66" name="TextBox 65"/>
          <p:cNvSpPr txBox="1"/>
          <p:nvPr/>
        </p:nvSpPr>
        <p:spPr bwMode="gray">
          <a:xfrm>
            <a:off x="3995256" y="2802361"/>
            <a:ext cx="1491144" cy="507831"/>
          </a:xfrm>
          <a:prstGeom prst="rect">
            <a:avLst/>
          </a:prstGeom>
          <a:noFill/>
        </p:spPr>
        <p:txBody>
          <a:bodyPr wrap="square" lIns="0" tIns="0" rIns="0" bIns="0" rtlCol="0">
            <a:spAutoFit/>
          </a:bodyPr>
          <a:lstStyle/>
          <a:p>
            <a:pPr>
              <a:spcBef>
                <a:spcPts val="500"/>
              </a:spcBef>
            </a:pPr>
            <a:r>
              <a:rPr lang="en-US" sz="1100" dirty="0" smtClean="0">
                <a:solidFill>
                  <a:srgbClr val="4F5861"/>
                </a:solidFill>
              </a:rPr>
              <a:t>Emphasize internal or administrative changes</a:t>
            </a:r>
            <a:endParaRPr lang="en-US" sz="1100" dirty="0">
              <a:solidFill>
                <a:srgbClr val="4F5861"/>
              </a:solidFill>
            </a:endParaRPr>
          </a:p>
        </p:txBody>
      </p:sp>
      <p:sp>
        <p:nvSpPr>
          <p:cNvPr id="67" name="TextBox 66"/>
          <p:cNvSpPr txBox="1"/>
          <p:nvPr/>
        </p:nvSpPr>
        <p:spPr bwMode="gray">
          <a:xfrm>
            <a:off x="4012110" y="1411371"/>
            <a:ext cx="1474290" cy="338554"/>
          </a:xfrm>
          <a:prstGeom prst="rect">
            <a:avLst/>
          </a:prstGeom>
          <a:noFill/>
        </p:spPr>
        <p:txBody>
          <a:bodyPr wrap="square" lIns="0" tIns="0" rIns="0" bIns="0" rtlCol="0">
            <a:spAutoFit/>
          </a:bodyPr>
          <a:lstStyle/>
          <a:p>
            <a:pPr>
              <a:spcBef>
                <a:spcPts val="500"/>
              </a:spcBef>
            </a:pPr>
            <a:r>
              <a:rPr lang="en-US" sz="1100" dirty="0" smtClean="0">
                <a:solidFill>
                  <a:srgbClr val="4F5861"/>
                </a:solidFill>
              </a:rPr>
              <a:t>Focus solely on your department or unit</a:t>
            </a:r>
            <a:endParaRPr lang="en-US" sz="1100" dirty="0">
              <a:solidFill>
                <a:srgbClr val="4F5861"/>
              </a:solidFill>
            </a:endParaRPr>
          </a:p>
        </p:txBody>
      </p:sp>
      <p:pic>
        <p:nvPicPr>
          <p:cNvPr id="72" name="Picture 4" descr="L:\Public\Share\ABC Templates and Resources\EAB Templates and Resources\EAB Art Icons Logos\EAB Icons\Inval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369" y="2802361"/>
            <a:ext cx="255751" cy="25575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L:\Public\Share\ABC Templates and Resources\EAB Templates and Resources\EAB Art Icons Logos\EAB Icons\Inval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369" y="3511204"/>
            <a:ext cx="255751" cy="25575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L:\Public\Share\ABC Templates and Resources\EAB Templates and Resources\EAB Art Icons Logos\EAB Icons\Inval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369" y="1411371"/>
            <a:ext cx="255751" cy="255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5"/>
          </p:nvPr>
        </p:nvSpPr>
        <p:spPr/>
        <p:txBody>
          <a:bodyPr/>
          <a:lstStyle/>
          <a:p>
            <a:endParaRPr lang="en-US"/>
          </a:p>
        </p:txBody>
      </p:sp>
      <p:sp>
        <p:nvSpPr>
          <p:cNvPr id="30" name="TextBox 29"/>
          <p:cNvSpPr txBox="1"/>
          <p:nvPr/>
        </p:nvSpPr>
        <p:spPr bwMode="gray">
          <a:xfrm>
            <a:off x="1259170" y="4151284"/>
            <a:ext cx="1730279" cy="507831"/>
          </a:xfrm>
          <a:prstGeom prst="rect">
            <a:avLst/>
          </a:prstGeom>
          <a:noFill/>
        </p:spPr>
        <p:txBody>
          <a:bodyPr wrap="square" lIns="0" tIns="0" rIns="0" bIns="0" rtlCol="0">
            <a:spAutoFit/>
          </a:bodyPr>
          <a:lstStyle/>
          <a:p>
            <a:pPr>
              <a:spcBef>
                <a:spcPts val="500"/>
              </a:spcBef>
            </a:pPr>
            <a:r>
              <a:rPr lang="en-US" sz="1100" dirty="0" smtClean="0">
                <a:solidFill>
                  <a:srgbClr val="4F5861"/>
                </a:solidFill>
              </a:rPr>
              <a:t>Build on existing unique strengths or overcome perceived weaknesses</a:t>
            </a:r>
            <a:endParaRPr lang="en-US" sz="1100" dirty="0">
              <a:solidFill>
                <a:srgbClr val="4F5861"/>
              </a:solidFill>
            </a:endParaRPr>
          </a:p>
        </p:txBody>
      </p:sp>
      <p:pic>
        <p:nvPicPr>
          <p:cNvPr id="31" name="Picture 2" descr="L:\Public\Share\ABC Templates and Resources\EAB Templates and Resources\EAB Art Icons Logos\EAB Icons\Check_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42" y="4151284"/>
            <a:ext cx="253958" cy="22265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bwMode="gray">
          <a:xfrm>
            <a:off x="4004924" y="4151284"/>
            <a:ext cx="1633876" cy="507831"/>
          </a:xfrm>
          <a:prstGeom prst="rect">
            <a:avLst/>
          </a:prstGeom>
          <a:noFill/>
        </p:spPr>
        <p:txBody>
          <a:bodyPr wrap="square" lIns="0" tIns="0" rIns="0" bIns="0" rtlCol="0">
            <a:spAutoFit/>
          </a:bodyPr>
          <a:lstStyle/>
          <a:p>
            <a:pPr>
              <a:spcBef>
                <a:spcPts val="500"/>
              </a:spcBef>
            </a:pPr>
            <a:r>
              <a:rPr lang="en-US" sz="1100" dirty="0" smtClean="0">
                <a:solidFill>
                  <a:srgbClr val="4F5861"/>
                </a:solidFill>
              </a:rPr>
              <a:t>State an outcome that could apply to any university</a:t>
            </a:r>
            <a:endParaRPr lang="en-US" sz="1100" dirty="0">
              <a:solidFill>
                <a:srgbClr val="4F5861"/>
              </a:solidFill>
            </a:endParaRPr>
          </a:p>
        </p:txBody>
      </p:sp>
      <p:pic>
        <p:nvPicPr>
          <p:cNvPr id="34" name="Picture 4" descr="L:\Public\Share\ABC Templates and Resources\EAB Templates and Resources\EAB Art Icons Logos\EAB Icons\Inval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749" y="4151284"/>
            <a:ext cx="255751" cy="25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11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Individual Headline Exercise</a:t>
            </a:r>
            <a:endParaRPr lang="en-US" dirty="0"/>
          </a:p>
        </p:txBody>
      </p:sp>
      <p:sp>
        <p:nvSpPr>
          <p:cNvPr id="7" name="TextBox 6"/>
          <p:cNvSpPr txBox="1"/>
          <p:nvPr/>
        </p:nvSpPr>
        <p:spPr>
          <a:xfrm>
            <a:off x="862252" y="1992621"/>
            <a:ext cx="4678680" cy="492443"/>
          </a:xfrm>
          <a:prstGeom prst="rect">
            <a:avLst/>
          </a:prstGeom>
          <a:noFill/>
        </p:spPr>
        <p:txBody>
          <a:bodyPr wrap="square" lIns="0" tIns="0" rIns="0" bIns="0" rtlCol="0">
            <a:spAutoFit/>
          </a:bodyPr>
          <a:lstStyle/>
          <a:p>
            <a:pPr>
              <a:spcBef>
                <a:spcPts val="500"/>
              </a:spcBef>
            </a:pPr>
            <a:r>
              <a:rPr lang="en-US" sz="1600" b="1" dirty="0" smtClean="0">
                <a:solidFill>
                  <a:schemeClr val="accent6"/>
                </a:solidFill>
              </a:rPr>
              <a:t>Take 5 minutes for each person to write a single headline on an index card.</a:t>
            </a:r>
          </a:p>
        </p:txBody>
      </p:sp>
    </p:spTree>
    <p:extLst>
      <p:ext uri="{BB962C8B-B14F-4D97-AF65-F5344CB8AC3E}">
        <p14:creationId xmlns:p14="http://schemas.microsoft.com/office/powerpoint/2010/main" val="266545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Goal: Collect Input for Bentley’s New Strategic Plan</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Today’s Agenda</a:t>
            </a:r>
            <a:endParaRPr lang="en-US" dirty="0"/>
          </a:p>
        </p:txBody>
      </p:sp>
      <p:graphicFrame>
        <p:nvGraphicFramePr>
          <p:cNvPr id="7" name="Table 6"/>
          <p:cNvGraphicFramePr>
            <a:graphicFrameLocks noGrp="1"/>
          </p:cNvGraphicFramePr>
          <p:nvPr/>
        </p:nvGraphicFramePr>
        <p:xfrm>
          <a:off x="280194" y="1143944"/>
          <a:ext cx="4634706" cy="3001254"/>
        </p:xfrm>
        <a:graphic>
          <a:graphicData uri="http://schemas.openxmlformats.org/drawingml/2006/table">
            <a:tbl>
              <a:tblPr firstRow="1" bandRow="1">
                <a:tableStyleId>{7DF18680-E054-41AD-8BC1-D1AEF772440D}</a:tableStyleId>
              </a:tblPr>
              <a:tblGrid>
                <a:gridCol w="3244295"/>
                <a:gridCol w="1390411"/>
              </a:tblGrid>
              <a:tr h="414298">
                <a:tc>
                  <a:txBody>
                    <a:bodyPr/>
                    <a:lstStyle/>
                    <a:p>
                      <a:r>
                        <a:rPr lang="en-US" sz="1400" dirty="0" smtClean="0"/>
                        <a:t>Activity</a:t>
                      </a:r>
                      <a:endParaRPr lang="en-US" sz="1400" dirty="0"/>
                    </a:p>
                  </a:txBody>
                  <a:tcPr/>
                </a:tc>
                <a:tc>
                  <a:txBody>
                    <a:bodyPr/>
                    <a:lstStyle/>
                    <a:p>
                      <a:r>
                        <a:rPr lang="en-US" sz="1400" dirty="0" smtClean="0"/>
                        <a:t>Duration</a:t>
                      </a:r>
                      <a:endParaRPr lang="en-US" sz="1400" dirty="0"/>
                    </a:p>
                  </a:txBody>
                  <a:tcPr/>
                </a:tc>
              </a:tr>
              <a:tr h="515466">
                <a:tc>
                  <a:txBody>
                    <a:bodyPr/>
                    <a:lstStyle/>
                    <a:p>
                      <a:r>
                        <a:rPr lang="en-US" sz="1200" dirty="0" smtClean="0"/>
                        <a:t>Introduction and Overview</a:t>
                      </a:r>
                      <a:r>
                        <a:rPr lang="en-US" sz="1200" baseline="0" dirty="0" smtClean="0"/>
                        <a:t> of Higher Education Trends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Individual Headline Exercise</a:t>
                      </a:r>
                      <a:endParaRPr lang="en-US" sz="1200" dirty="0"/>
                    </a:p>
                  </a:txBody>
                  <a:tcPr anchor="ctr"/>
                </a:tc>
                <a:tc>
                  <a:txBody>
                    <a:bodyPr/>
                    <a:lstStyle/>
                    <a:p>
                      <a:r>
                        <a:rPr lang="en-US" sz="1200" dirty="0" smtClean="0"/>
                        <a:t>5 min</a:t>
                      </a:r>
                      <a:endParaRPr lang="en-US" sz="1200" dirty="0"/>
                    </a:p>
                  </a:txBody>
                  <a:tcPr anchor="ctr"/>
                </a:tc>
              </a:tr>
              <a:tr h="414298">
                <a:tc>
                  <a:txBody>
                    <a:bodyPr/>
                    <a:lstStyle/>
                    <a:p>
                      <a:r>
                        <a:rPr lang="en-US" sz="1200" dirty="0" smtClean="0"/>
                        <a:t>Group Headline Exercise</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a:t>
                      </a:r>
                      <a:r>
                        <a:rPr lang="en-US" sz="1200" baseline="0" dirty="0" smtClean="0"/>
                        <a:t> Group Headlines</a:t>
                      </a:r>
                      <a:endParaRPr lang="en-US" sz="1200" dirty="0"/>
                    </a:p>
                  </a:txBody>
                  <a:tcPr anchor="ctr"/>
                </a:tc>
                <a:tc>
                  <a:txBody>
                    <a:bodyPr/>
                    <a:lstStyle/>
                    <a:p>
                      <a:r>
                        <a:rPr lang="en-US" sz="1200" dirty="0" smtClean="0"/>
                        <a:t>15 min</a:t>
                      </a:r>
                      <a:endParaRPr lang="en-US" sz="1200" dirty="0"/>
                    </a:p>
                  </a:txBody>
                  <a:tcPr anchor="ctr"/>
                </a:tc>
              </a:tr>
              <a:tr h="414298">
                <a:tc>
                  <a:txBody>
                    <a:bodyPr/>
                    <a:lstStyle/>
                    <a:p>
                      <a:r>
                        <a:rPr lang="en-US" sz="1200" dirty="0" smtClean="0"/>
                        <a:t>Identifying</a:t>
                      </a:r>
                      <a:r>
                        <a:rPr lang="en-US" sz="1200" baseline="0" dirty="0" smtClean="0"/>
                        <a:t> Critical Success Factors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 Critical Success Factors</a:t>
                      </a:r>
                      <a:endParaRPr lang="en-US" sz="1200" dirty="0"/>
                    </a:p>
                  </a:txBody>
                  <a:tcPr anchor="ctr"/>
                </a:tc>
                <a:tc>
                  <a:txBody>
                    <a:bodyPr/>
                    <a:lstStyle/>
                    <a:p>
                      <a:r>
                        <a:rPr lang="en-US" sz="1200" dirty="0" smtClean="0"/>
                        <a:t>10 min</a:t>
                      </a:r>
                      <a:endParaRPr lang="en-US" sz="1200" dirty="0"/>
                    </a:p>
                  </a:txBody>
                  <a:tcPr anchor="ctr"/>
                </a:tc>
              </a:tr>
            </a:tbl>
          </a:graphicData>
        </a:graphic>
      </p:graphicFrame>
      <p:sp>
        <p:nvSpPr>
          <p:cNvPr id="8" name="Rounded Rectangle 7"/>
          <p:cNvSpPr/>
          <p:nvPr/>
        </p:nvSpPr>
        <p:spPr bwMode="gray">
          <a:xfrm>
            <a:off x="280194" y="2461260"/>
            <a:ext cx="4634706" cy="480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93544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Today’s Goal</a:t>
            </a:r>
            <a:endParaRPr lang="en-US" dirty="0"/>
          </a:p>
        </p:txBody>
      </p:sp>
      <p:sp>
        <p:nvSpPr>
          <p:cNvPr id="7" name="TextBox 6"/>
          <p:cNvSpPr txBox="1"/>
          <p:nvPr/>
        </p:nvSpPr>
        <p:spPr>
          <a:xfrm>
            <a:off x="1007904" y="1820917"/>
            <a:ext cx="4030980" cy="984885"/>
          </a:xfrm>
          <a:prstGeom prst="rect">
            <a:avLst/>
          </a:prstGeom>
          <a:noFill/>
        </p:spPr>
        <p:txBody>
          <a:bodyPr wrap="square" lIns="0" tIns="0" rIns="0" bIns="0" rtlCol="0">
            <a:spAutoFit/>
          </a:bodyPr>
          <a:lstStyle/>
          <a:p>
            <a:pPr>
              <a:spcBef>
                <a:spcPts val="500"/>
              </a:spcBef>
            </a:pPr>
            <a:r>
              <a:rPr lang="en-US" sz="1600" b="1" dirty="0">
                <a:solidFill>
                  <a:schemeClr val="accent6"/>
                </a:solidFill>
              </a:rPr>
              <a:t>Ensure that as many members of the campus community as possible are able to provide input into the strategic planning process</a:t>
            </a:r>
            <a:endParaRPr lang="en-US" sz="1600" b="1" dirty="0" smtClean="0">
              <a:solidFill>
                <a:schemeClr val="accent6"/>
              </a:solidFill>
            </a:endParaRPr>
          </a:p>
        </p:txBody>
      </p:sp>
    </p:spTree>
    <p:extLst>
      <p:ext uri="{BB962C8B-B14F-4D97-AF65-F5344CB8AC3E}">
        <p14:creationId xmlns:p14="http://schemas.microsoft.com/office/powerpoint/2010/main" val="156958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6" name="Title 5"/>
          <p:cNvSpPr>
            <a:spLocks noGrp="1"/>
          </p:cNvSpPr>
          <p:nvPr>
            <p:ph type="title"/>
          </p:nvPr>
        </p:nvSpPr>
        <p:spPr/>
        <p:txBody>
          <a:bodyPr/>
          <a:lstStyle/>
          <a:p>
            <a:r>
              <a:rPr lang="en-US" dirty="0" smtClean="0"/>
              <a:t>Group Headline Exercise</a:t>
            </a:r>
            <a:endParaRPr lang="en-US" dirty="0"/>
          </a:p>
        </p:txBody>
      </p:sp>
      <p:sp>
        <p:nvSpPr>
          <p:cNvPr id="7" name="TextBox 6"/>
          <p:cNvSpPr txBox="1"/>
          <p:nvPr/>
        </p:nvSpPr>
        <p:spPr>
          <a:xfrm>
            <a:off x="280194" y="927635"/>
            <a:ext cx="5320506" cy="3631763"/>
          </a:xfrm>
          <a:prstGeom prst="rect">
            <a:avLst/>
          </a:prstGeom>
          <a:noFill/>
        </p:spPr>
        <p:txBody>
          <a:bodyPr wrap="square" lIns="0" tIns="0" rIns="0" bIns="0" rtlCol="0">
            <a:spAutoFit/>
          </a:bodyPr>
          <a:lstStyle/>
          <a:p>
            <a:pPr>
              <a:spcBef>
                <a:spcPts val="1200"/>
              </a:spcBef>
            </a:pPr>
            <a:r>
              <a:rPr lang="en-US" sz="1600" b="1" dirty="0" smtClean="0">
                <a:solidFill>
                  <a:schemeClr val="accent6"/>
                </a:solidFill>
              </a:rPr>
              <a:t>Take 20 minutes to agree on a single headline for your group.</a:t>
            </a:r>
          </a:p>
          <a:p>
            <a:pPr marL="342900" indent="-342900">
              <a:spcBef>
                <a:spcPts val="1200"/>
              </a:spcBef>
              <a:buFont typeface="+mj-lt"/>
              <a:buAutoNum type="arabicPeriod"/>
            </a:pPr>
            <a:r>
              <a:rPr lang="en-US" sz="1400" b="1" dirty="0" smtClean="0">
                <a:solidFill>
                  <a:schemeClr val="accent6"/>
                </a:solidFill>
              </a:rPr>
              <a:t>Each individual should share the headline they wrote on their index card with the group</a:t>
            </a:r>
          </a:p>
          <a:p>
            <a:pPr marL="342900" indent="-342900">
              <a:spcBef>
                <a:spcPts val="1200"/>
              </a:spcBef>
              <a:buFont typeface="+mj-lt"/>
              <a:buAutoNum type="arabicPeriod"/>
            </a:pPr>
            <a:r>
              <a:rPr lang="en-US" sz="1400" b="1" dirty="0" smtClean="0">
                <a:solidFill>
                  <a:schemeClr val="accent6"/>
                </a:solidFill>
              </a:rPr>
              <a:t>Try to identify any common themes across the different headlines</a:t>
            </a:r>
          </a:p>
          <a:p>
            <a:pPr marL="342900" indent="-342900">
              <a:spcBef>
                <a:spcPts val="1200"/>
              </a:spcBef>
              <a:buFont typeface="+mj-lt"/>
              <a:buAutoNum type="arabicPeriod"/>
            </a:pPr>
            <a:r>
              <a:rPr lang="en-US" sz="1400" b="1" dirty="0" smtClean="0">
                <a:solidFill>
                  <a:schemeClr val="accent6"/>
                </a:solidFill>
              </a:rPr>
              <a:t>Encourage each other to think even more boldly and concretely</a:t>
            </a:r>
          </a:p>
          <a:p>
            <a:pPr marL="342900" indent="-342900">
              <a:spcBef>
                <a:spcPts val="1200"/>
              </a:spcBef>
              <a:buFont typeface="+mj-lt"/>
              <a:buAutoNum type="arabicPeriod"/>
            </a:pPr>
            <a:r>
              <a:rPr lang="en-US" sz="1400" b="1" dirty="0" smtClean="0">
                <a:solidFill>
                  <a:schemeClr val="accent6"/>
                </a:solidFill>
              </a:rPr>
              <a:t>Agree as a group on a single headline (by voting, by consensus, by picking one at random– however you want!)</a:t>
            </a:r>
          </a:p>
          <a:p>
            <a:pPr marL="342900" indent="-342900">
              <a:spcBef>
                <a:spcPts val="1200"/>
              </a:spcBef>
              <a:buFont typeface="+mj-lt"/>
              <a:buAutoNum type="arabicPeriod"/>
            </a:pPr>
            <a:r>
              <a:rPr lang="en-US" sz="1400" b="1" dirty="0">
                <a:solidFill>
                  <a:schemeClr val="accent6"/>
                </a:solidFill>
              </a:rPr>
              <a:t>E</a:t>
            </a:r>
            <a:r>
              <a:rPr lang="en-US" sz="1400" b="1" dirty="0" smtClean="0">
                <a:solidFill>
                  <a:schemeClr val="accent6"/>
                </a:solidFill>
              </a:rPr>
              <a:t>nter your group’s headline into the form on your computer</a:t>
            </a:r>
          </a:p>
        </p:txBody>
      </p:sp>
    </p:spTree>
    <p:extLst>
      <p:ext uri="{BB962C8B-B14F-4D97-AF65-F5344CB8AC3E}">
        <p14:creationId xmlns:p14="http://schemas.microsoft.com/office/powerpoint/2010/main" val="342236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Goal: Collect Input for Bentley’s New Strategic Plan</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Today’s Agenda</a:t>
            </a:r>
            <a:endParaRPr lang="en-US" dirty="0"/>
          </a:p>
        </p:txBody>
      </p:sp>
      <p:graphicFrame>
        <p:nvGraphicFramePr>
          <p:cNvPr id="7" name="Table 6"/>
          <p:cNvGraphicFramePr>
            <a:graphicFrameLocks noGrp="1"/>
          </p:cNvGraphicFramePr>
          <p:nvPr/>
        </p:nvGraphicFramePr>
        <p:xfrm>
          <a:off x="280194" y="1143944"/>
          <a:ext cx="4634706" cy="3001254"/>
        </p:xfrm>
        <a:graphic>
          <a:graphicData uri="http://schemas.openxmlformats.org/drawingml/2006/table">
            <a:tbl>
              <a:tblPr firstRow="1" bandRow="1">
                <a:tableStyleId>{7DF18680-E054-41AD-8BC1-D1AEF772440D}</a:tableStyleId>
              </a:tblPr>
              <a:tblGrid>
                <a:gridCol w="3244295"/>
                <a:gridCol w="1390411"/>
              </a:tblGrid>
              <a:tr h="414298">
                <a:tc>
                  <a:txBody>
                    <a:bodyPr/>
                    <a:lstStyle/>
                    <a:p>
                      <a:r>
                        <a:rPr lang="en-US" sz="1400" dirty="0" smtClean="0"/>
                        <a:t>Activity</a:t>
                      </a:r>
                      <a:endParaRPr lang="en-US" sz="1400" dirty="0"/>
                    </a:p>
                  </a:txBody>
                  <a:tcPr/>
                </a:tc>
                <a:tc>
                  <a:txBody>
                    <a:bodyPr/>
                    <a:lstStyle/>
                    <a:p>
                      <a:r>
                        <a:rPr lang="en-US" sz="1400" dirty="0" smtClean="0"/>
                        <a:t>Duration</a:t>
                      </a:r>
                      <a:endParaRPr lang="en-US" sz="1400" dirty="0"/>
                    </a:p>
                  </a:txBody>
                  <a:tcPr/>
                </a:tc>
              </a:tr>
              <a:tr h="515466">
                <a:tc>
                  <a:txBody>
                    <a:bodyPr/>
                    <a:lstStyle/>
                    <a:p>
                      <a:r>
                        <a:rPr lang="en-US" sz="1200" dirty="0" smtClean="0"/>
                        <a:t>Introduction and Overview</a:t>
                      </a:r>
                      <a:r>
                        <a:rPr lang="en-US" sz="1200" baseline="0" dirty="0" smtClean="0"/>
                        <a:t> of Higher Education Trends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Individual Headline Exercise</a:t>
                      </a:r>
                      <a:endParaRPr lang="en-US" sz="1200" dirty="0"/>
                    </a:p>
                  </a:txBody>
                  <a:tcPr anchor="ctr"/>
                </a:tc>
                <a:tc>
                  <a:txBody>
                    <a:bodyPr/>
                    <a:lstStyle/>
                    <a:p>
                      <a:r>
                        <a:rPr lang="en-US" sz="1200" dirty="0" smtClean="0"/>
                        <a:t>5 min</a:t>
                      </a:r>
                      <a:endParaRPr lang="en-US" sz="1200" dirty="0"/>
                    </a:p>
                  </a:txBody>
                  <a:tcPr anchor="ctr"/>
                </a:tc>
              </a:tr>
              <a:tr h="414298">
                <a:tc>
                  <a:txBody>
                    <a:bodyPr/>
                    <a:lstStyle/>
                    <a:p>
                      <a:r>
                        <a:rPr lang="en-US" sz="1200" dirty="0" smtClean="0"/>
                        <a:t>Group Headline Exercise</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a:t>
                      </a:r>
                      <a:r>
                        <a:rPr lang="en-US" sz="1200" baseline="0" dirty="0" smtClean="0"/>
                        <a:t> Group Headlines</a:t>
                      </a:r>
                      <a:endParaRPr lang="en-US" sz="1200" dirty="0"/>
                    </a:p>
                  </a:txBody>
                  <a:tcPr anchor="ctr"/>
                </a:tc>
                <a:tc>
                  <a:txBody>
                    <a:bodyPr/>
                    <a:lstStyle/>
                    <a:p>
                      <a:r>
                        <a:rPr lang="en-US" sz="1200" dirty="0" smtClean="0"/>
                        <a:t>15 min</a:t>
                      </a:r>
                      <a:endParaRPr lang="en-US" sz="1200" dirty="0"/>
                    </a:p>
                  </a:txBody>
                  <a:tcPr anchor="ctr"/>
                </a:tc>
              </a:tr>
              <a:tr h="414298">
                <a:tc>
                  <a:txBody>
                    <a:bodyPr/>
                    <a:lstStyle/>
                    <a:p>
                      <a:r>
                        <a:rPr lang="en-US" sz="1200" dirty="0" smtClean="0"/>
                        <a:t>Identifying</a:t>
                      </a:r>
                      <a:r>
                        <a:rPr lang="en-US" sz="1200" baseline="0" dirty="0" smtClean="0"/>
                        <a:t> Critical Success Factors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 Critical Success Factors</a:t>
                      </a:r>
                      <a:endParaRPr lang="en-US" sz="1200" dirty="0"/>
                    </a:p>
                  </a:txBody>
                  <a:tcPr anchor="ctr"/>
                </a:tc>
                <a:tc>
                  <a:txBody>
                    <a:bodyPr/>
                    <a:lstStyle/>
                    <a:p>
                      <a:r>
                        <a:rPr lang="en-US" sz="1200" dirty="0" smtClean="0"/>
                        <a:t>10 min</a:t>
                      </a:r>
                      <a:endParaRPr lang="en-US" sz="1200" dirty="0"/>
                    </a:p>
                  </a:txBody>
                  <a:tcPr anchor="ctr"/>
                </a:tc>
              </a:tr>
            </a:tbl>
          </a:graphicData>
        </a:graphic>
      </p:graphicFrame>
      <p:sp>
        <p:nvSpPr>
          <p:cNvPr id="8" name="Rounded Rectangle 7"/>
          <p:cNvSpPr/>
          <p:nvPr/>
        </p:nvSpPr>
        <p:spPr bwMode="gray">
          <a:xfrm>
            <a:off x="280194" y="2865120"/>
            <a:ext cx="4634706" cy="480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60366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Sharing Group Headlines</a:t>
            </a:r>
            <a:endParaRPr lang="en-US" dirty="0"/>
          </a:p>
        </p:txBody>
      </p:sp>
      <p:sp>
        <p:nvSpPr>
          <p:cNvPr id="8" name="TextBox 7"/>
          <p:cNvSpPr txBox="1"/>
          <p:nvPr/>
        </p:nvSpPr>
        <p:spPr>
          <a:xfrm>
            <a:off x="280194" y="927635"/>
            <a:ext cx="5320506" cy="2492990"/>
          </a:xfrm>
          <a:prstGeom prst="rect">
            <a:avLst/>
          </a:prstGeom>
          <a:noFill/>
        </p:spPr>
        <p:txBody>
          <a:bodyPr wrap="square" lIns="0" tIns="0" rIns="0" bIns="0" rtlCol="0">
            <a:spAutoFit/>
          </a:bodyPr>
          <a:lstStyle/>
          <a:p>
            <a:pPr>
              <a:spcBef>
                <a:spcPts val="1200"/>
              </a:spcBef>
            </a:pPr>
            <a:r>
              <a:rPr lang="en-US" sz="1600" b="1" dirty="0">
                <a:solidFill>
                  <a:schemeClr val="accent6"/>
                </a:solidFill>
              </a:rPr>
              <a:t>A spokesperson from each group </a:t>
            </a:r>
            <a:r>
              <a:rPr lang="en-US" sz="1600" b="1" dirty="0" smtClean="0">
                <a:solidFill>
                  <a:schemeClr val="accent6"/>
                </a:solidFill>
              </a:rPr>
              <a:t>will share </a:t>
            </a:r>
            <a:r>
              <a:rPr lang="en-US" sz="1600" b="1" dirty="0">
                <a:solidFill>
                  <a:schemeClr val="accent6"/>
                </a:solidFill>
              </a:rPr>
              <a:t>the group’s </a:t>
            </a:r>
            <a:r>
              <a:rPr lang="en-US" sz="1600" b="1" dirty="0" smtClean="0">
                <a:solidFill>
                  <a:schemeClr val="accent6"/>
                </a:solidFill>
              </a:rPr>
              <a:t>headline. A few questions to keep in mind as you listen:</a:t>
            </a:r>
          </a:p>
          <a:p>
            <a:pPr marL="342900" indent="-342900">
              <a:spcBef>
                <a:spcPts val="1200"/>
              </a:spcBef>
              <a:buFont typeface="+mj-lt"/>
              <a:buAutoNum type="arabicPeriod"/>
            </a:pPr>
            <a:r>
              <a:rPr lang="en-US" sz="1400" b="1" dirty="0" smtClean="0">
                <a:solidFill>
                  <a:schemeClr val="accent6"/>
                </a:solidFill>
              </a:rPr>
              <a:t>What are the common themes across the headlines?</a:t>
            </a:r>
          </a:p>
          <a:p>
            <a:pPr marL="342900" indent="-342900">
              <a:spcBef>
                <a:spcPts val="1200"/>
              </a:spcBef>
              <a:buFont typeface="+mj-lt"/>
              <a:buAutoNum type="arabicPeriod"/>
            </a:pPr>
            <a:r>
              <a:rPr lang="en-US" sz="1400" b="1" dirty="0" smtClean="0">
                <a:solidFill>
                  <a:schemeClr val="accent6"/>
                </a:solidFill>
              </a:rPr>
              <a:t>Are these headlines bold enough? What would make them bolder?</a:t>
            </a:r>
          </a:p>
          <a:p>
            <a:pPr marL="342900" indent="-342900">
              <a:spcBef>
                <a:spcPts val="1200"/>
              </a:spcBef>
              <a:buFont typeface="+mj-lt"/>
              <a:buAutoNum type="arabicPeriod"/>
            </a:pPr>
            <a:r>
              <a:rPr lang="en-US" sz="1400" b="1" dirty="0" smtClean="0">
                <a:solidFill>
                  <a:schemeClr val="accent6"/>
                </a:solidFill>
              </a:rPr>
              <a:t>Are there any major mission areas missing from these headlines?</a:t>
            </a:r>
          </a:p>
        </p:txBody>
      </p:sp>
    </p:spTree>
    <p:extLst>
      <p:ext uri="{BB962C8B-B14F-4D97-AF65-F5344CB8AC3E}">
        <p14:creationId xmlns:p14="http://schemas.microsoft.com/office/powerpoint/2010/main" val="168073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Goal: Collect Input for Bentley’s New Strategic Plan</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Today’s Agenda</a:t>
            </a:r>
            <a:endParaRPr lang="en-US" dirty="0"/>
          </a:p>
        </p:txBody>
      </p:sp>
      <p:graphicFrame>
        <p:nvGraphicFramePr>
          <p:cNvPr id="7" name="Table 6"/>
          <p:cNvGraphicFramePr>
            <a:graphicFrameLocks noGrp="1"/>
          </p:cNvGraphicFramePr>
          <p:nvPr/>
        </p:nvGraphicFramePr>
        <p:xfrm>
          <a:off x="280194" y="1143944"/>
          <a:ext cx="4634706" cy="3001254"/>
        </p:xfrm>
        <a:graphic>
          <a:graphicData uri="http://schemas.openxmlformats.org/drawingml/2006/table">
            <a:tbl>
              <a:tblPr firstRow="1" bandRow="1">
                <a:tableStyleId>{7DF18680-E054-41AD-8BC1-D1AEF772440D}</a:tableStyleId>
              </a:tblPr>
              <a:tblGrid>
                <a:gridCol w="3244295"/>
                <a:gridCol w="1390411"/>
              </a:tblGrid>
              <a:tr h="414298">
                <a:tc>
                  <a:txBody>
                    <a:bodyPr/>
                    <a:lstStyle/>
                    <a:p>
                      <a:r>
                        <a:rPr lang="en-US" sz="1400" dirty="0" smtClean="0"/>
                        <a:t>Activity</a:t>
                      </a:r>
                      <a:endParaRPr lang="en-US" sz="1400" dirty="0"/>
                    </a:p>
                  </a:txBody>
                  <a:tcPr/>
                </a:tc>
                <a:tc>
                  <a:txBody>
                    <a:bodyPr/>
                    <a:lstStyle/>
                    <a:p>
                      <a:r>
                        <a:rPr lang="en-US" sz="1400" dirty="0" smtClean="0"/>
                        <a:t>Duration</a:t>
                      </a:r>
                      <a:endParaRPr lang="en-US" sz="1400" dirty="0"/>
                    </a:p>
                  </a:txBody>
                  <a:tcPr/>
                </a:tc>
              </a:tr>
              <a:tr h="515466">
                <a:tc>
                  <a:txBody>
                    <a:bodyPr/>
                    <a:lstStyle/>
                    <a:p>
                      <a:r>
                        <a:rPr lang="en-US" sz="1200" dirty="0" smtClean="0"/>
                        <a:t>Introduction and Overview</a:t>
                      </a:r>
                      <a:r>
                        <a:rPr lang="en-US" sz="1200" baseline="0" dirty="0" smtClean="0"/>
                        <a:t> of Higher Education Trends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Individual Headline Exercise</a:t>
                      </a:r>
                      <a:endParaRPr lang="en-US" sz="1200" dirty="0"/>
                    </a:p>
                  </a:txBody>
                  <a:tcPr anchor="ctr"/>
                </a:tc>
                <a:tc>
                  <a:txBody>
                    <a:bodyPr/>
                    <a:lstStyle/>
                    <a:p>
                      <a:r>
                        <a:rPr lang="en-US" sz="1200" dirty="0" smtClean="0"/>
                        <a:t>5 min</a:t>
                      </a:r>
                      <a:endParaRPr lang="en-US" sz="1200" dirty="0"/>
                    </a:p>
                  </a:txBody>
                  <a:tcPr anchor="ctr"/>
                </a:tc>
              </a:tr>
              <a:tr h="414298">
                <a:tc>
                  <a:txBody>
                    <a:bodyPr/>
                    <a:lstStyle/>
                    <a:p>
                      <a:r>
                        <a:rPr lang="en-US" sz="1200" dirty="0" smtClean="0"/>
                        <a:t>Group Headline Exercise</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a:t>
                      </a:r>
                      <a:r>
                        <a:rPr lang="en-US" sz="1200" baseline="0" dirty="0" smtClean="0"/>
                        <a:t> Group Headlines</a:t>
                      </a:r>
                      <a:endParaRPr lang="en-US" sz="1200" dirty="0"/>
                    </a:p>
                  </a:txBody>
                  <a:tcPr anchor="ctr"/>
                </a:tc>
                <a:tc>
                  <a:txBody>
                    <a:bodyPr/>
                    <a:lstStyle/>
                    <a:p>
                      <a:r>
                        <a:rPr lang="en-US" sz="1200" dirty="0" smtClean="0"/>
                        <a:t>15 min</a:t>
                      </a:r>
                      <a:endParaRPr lang="en-US" sz="1200" dirty="0"/>
                    </a:p>
                  </a:txBody>
                  <a:tcPr anchor="ctr"/>
                </a:tc>
              </a:tr>
              <a:tr h="414298">
                <a:tc>
                  <a:txBody>
                    <a:bodyPr/>
                    <a:lstStyle/>
                    <a:p>
                      <a:r>
                        <a:rPr lang="en-US" sz="1200" dirty="0" smtClean="0"/>
                        <a:t>Identifying</a:t>
                      </a:r>
                      <a:r>
                        <a:rPr lang="en-US" sz="1200" baseline="0" dirty="0" smtClean="0"/>
                        <a:t> Critical Success Factors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 Critical Success Factors</a:t>
                      </a:r>
                      <a:endParaRPr lang="en-US" sz="1200" dirty="0"/>
                    </a:p>
                  </a:txBody>
                  <a:tcPr anchor="ctr"/>
                </a:tc>
                <a:tc>
                  <a:txBody>
                    <a:bodyPr/>
                    <a:lstStyle/>
                    <a:p>
                      <a:r>
                        <a:rPr lang="en-US" sz="1200" dirty="0" smtClean="0"/>
                        <a:t>10 min</a:t>
                      </a:r>
                      <a:endParaRPr lang="en-US" sz="1200" dirty="0"/>
                    </a:p>
                  </a:txBody>
                  <a:tcPr anchor="ctr"/>
                </a:tc>
              </a:tr>
            </a:tbl>
          </a:graphicData>
        </a:graphic>
      </p:graphicFrame>
      <p:sp>
        <p:nvSpPr>
          <p:cNvPr id="8" name="Rounded Rectangle 7"/>
          <p:cNvSpPr/>
          <p:nvPr/>
        </p:nvSpPr>
        <p:spPr bwMode="gray">
          <a:xfrm>
            <a:off x="280194" y="3284220"/>
            <a:ext cx="4634706" cy="480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90114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“Vision Without Implementation Is Hallucination”</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6" name="Title 5"/>
          <p:cNvSpPr>
            <a:spLocks noGrp="1"/>
          </p:cNvSpPr>
          <p:nvPr>
            <p:ph type="title"/>
          </p:nvPr>
        </p:nvSpPr>
        <p:spPr/>
        <p:txBody>
          <a:bodyPr/>
          <a:lstStyle/>
          <a:p>
            <a:r>
              <a:rPr lang="en-US" dirty="0" smtClean="0"/>
              <a:t>What Is a Critical Success Factor?</a:t>
            </a:r>
            <a:endParaRPr lang="en-US" dirty="0"/>
          </a:p>
        </p:txBody>
      </p:sp>
      <p:sp>
        <p:nvSpPr>
          <p:cNvPr id="7" name="TextBox 6"/>
          <p:cNvSpPr txBox="1"/>
          <p:nvPr/>
        </p:nvSpPr>
        <p:spPr>
          <a:xfrm>
            <a:off x="280194" y="1074420"/>
            <a:ext cx="5945346" cy="2882840"/>
          </a:xfrm>
          <a:prstGeom prst="rect">
            <a:avLst/>
          </a:prstGeom>
          <a:noFill/>
        </p:spPr>
        <p:txBody>
          <a:bodyPr wrap="square" lIns="0" tIns="0" rIns="0" bIns="0" rtlCol="0">
            <a:spAutoFit/>
          </a:bodyPr>
          <a:lstStyle/>
          <a:p>
            <a:pPr>
              <a:spcBef>
                <a:spcPts val="500"/>
              </a:spcBef>
            </a:pPr>
            <a:r>
              <a:rPr lang="en-US" sz="1400" dirty="0" smtClean="0"/>
              <a:t>A critical success factor indicates what would have to be different for Bentley to achieve success. For example:</a:t>
            </a:r>
          </a:p>
          <a:p>
            <a:pPr>
              <a:spcBef>
                <a:spcPts val="500"/>
              </a:spcBef>
            </a:pPr>
            <a:endParaRPr lang="en-US" sz="1400" dirty="0" smtClean="0"/>
          </a:p>
          <a:p>
            <a:pPr marL="171450" indent="-171450">
              <a:spcBef>
                <a:spcPts val="500"/>
              </a:spcBef>
              <a:buFont typeface="Arial" panose="020B0604020202020204" pitchFamily="34" charset="0"/>
              <a:buChar char="•"/>
            </a:pPr>
            <a:r>
              <a:rPr lang="en-US" sz="1400" dirty="0" smtClean="0"/>
              <a:t>Making new investments</a:t>
            </a:r>
          </a:p>
          <a:p>
            <a:pPr marL="171450" indent="-171450">
              <a:spcBef>
                <a:spcPts val="500"/>
              </a:spcBef>
              <a:buFont typeface="Arial" panose="020B0604020202020204" pitchFamily="34" charset="0"/>
              <a:buChar char="•"/>
            </a:pPr>
            <a:r>
              <a:rPr lang="en-US" sz="1400" dirty="0" smtClean="0"/>
              <a:t>Serving (or </a:t>
            </a:r>
            <a:r>
              <a:rPr lang="en-US" sz="1400" dirty="0"/>
              <a:t>better serving) </a:t>
            </a:r>
            <a:r>
              <a:rPr lang="en-US" sz="1400" dirty="0" smtClean="0"/>
              <a:t>new student groups</a:t>
            </a:r>
          </a:p>
          <a:p>
            <a:pPr marL="171450" indent="-171450">
              <a:spcBef>
                <a:spcPts val="500"/>
              </a:spcBef>
              <a:buFont typeface="Arial" panose="020B0604020202020204" pitchFamily="34" charset="0"/>
              <a:buChar char="•"/>
            </a:pPr>
            <a:r>
              <a:rPr lang="en-US" sz="1400" dirty="0" smtClean="0"/>
              <a:t>Changing how Bentley is perceived by certain stakeholders (students, employers, donors, etc.)</a:t>
            </a:r>
          </a:p>
          <a:p>
            <a:pPr marL="171450" indent="-171450">
              <a:spcBef>
                <a:spcPts val="500"/>
              </a:spcBef>
              <a:buFont typeface="Arial" panose="020B0604020202020204" pitchFamily="34" charset="0"/>
              <a:buChar char="•"/>
            </a:pPr>
            <a:r>
              <a:rPr lang="en-US" sz="1400" dirty="0" smtClean="0"/>
              <a:t>Developing new institutional competencies</a:t>
            </a:r>
          </a:p>
          <a:p>
            <a:pPr marL="171450" indent="-171450">
              <a:spcBef>
                <a:spcPts val="500"/>
              </a:spcBef>
              <a:buFont typeface="Arial" panose="020B0604020202020204" pitchFamily="34" charset="0"/>
              <a:buChar char="•"/>
            </a:pPr>
            <a:r>
              <a:rPr lang="en-US" sz="1400" dirty="0" smtClean="0"/>
              <a:t>Prioritizing certain activities that may have been marginalized</a:t>
            </a:r>
          </a:p>
          <a:p>
            <a:pPr marL="171450" indent="-171450">
              <a:spcBef>
                <a:spcPts val="500"/>
              </a:spcBef>
              <a:buFont typeface="Arial" panose="020B0604020202020204" pitchFamily="34" charset="0"/>
              <a:buChar char="•"/>
            </a:pPr>
            <a:r>
              <a:rPr lang="en-US" sz="1400" dirty="0" smtClean="0"/>
              <a:t>Building new relationships</a:t>
            </a:r>
          </a:p>
          <a:p>
            <a:pPr marL="171450" indent="-171450">
              <a:spcBef>
                <a:spcPts val="500"/>
              </a:spcBef>
              <a:buFont typeface="Arial" panose="020B0604020202020204" pitchFamily="34" charset="0"/>
              <a:buChar char="•"/>
            </a:pPr>
            <a:r>
              <a:rPr lang="en-US" sz="1400" dirty="0" smtClean="0"/>
              <a:t>Changing policies that are getting in the way of achieving goals</a:t>
            </a:r>
          </a:p>
        </p:txBody>
      </p:sp>
    </p:spTree>
    <p:extLst>
      <p:ext uri="{BB962C8B-B14F-4D97-AF65-F5344CB8AC3E}">
        <p14:creationId xmlns:p14="http://schemas.microsoft.com/office/powerpoint/2010/main" val="238215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Examples of Critical Success Factors</a:t>
            </a:r>
            <a:endParaRPr lang="en-US" dirty="0"/>
          </a:p>
        </p:txBody>
      </p:sp>
      <p:sp>
        <p:nvSpPr>
          <p:cNvPr id="7" name="TextBox 6"/>
          <p:cNvSpPr txBox="1"/>
          <p:nvPr/>
        </p:nvSpPr>
        <p:spPr>
          <a:xfrm>
            <a:off x="286068" y="1063089"/>
            <a:ext cx="1893252" cy="646331"/>
          </a:xfrm>
          <a:prstGeom prst="rect">
            <a:avLst/>
          </a:prstGeom>
          <a:noFill/>
        </p:spPr>
        <p:txBody>
          <a:bodyPr wrap="square" lIns="0" tIns="0" rIns="0" bIns="0" rtlCol="0">
            <a:spAutoFit/>
          </a:bodyPr>
          <a:lstStyle/>
          <a:p>
            <a:pPr>
              <a:spcBef>
                <a:spcPts val="500"/>
              </a:spcBef>
            </a:pPr>
            <a:r>
              <a:rPr lang="en-US" sz="1400" dirty="0"/>
              <a:t>Bentley Tops List of Highest ROI Private Universities</a:t>
            </a:r>
            <a:endParaRPr lang="en-US" sz="1400" dirty="0" smtClean="0"/>
          </a:p>
        </p:txBody>
      </p:sp>
      <p:sp>
        <p:nvSpPr>
          <p:cNvPr id="12" name="TextBox 11"/>
          <p:cNvSpPr txBox="1"/>
          <p:nvPr/>
        </p:nvSpPr>
        <p:spPr>
          <a:xfrm>
            <a:off x="280194" y="1931730"/>
            <a:ext cx="2226786" cy="1420902"/>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1400" dirty="0" smtClean="0"/>
              <a:t>Reduce student debt</a:t>
            </a:r>
          </a:p>
          <a:p>
            <a:pPr marL="171450" indent="-171450">
              <a:spcBef>
                <a:spcPts val="500"/>
              </a:spcBef>
              <a:buFont typeface="Arial" panose="020B0604020202020204" pitchFamily="34" charset="0"/>
              <a:buChar char="•"/>
            </a:pPr>
            <a:r>
              <a:rPr lang="en-US" sz="1400" dirty="0" smtClean="0"/>
              <a:t>Place more students in higher paying jobs</a:t>
            </a:r>
          </a:p>
          <a:p>
            <a:pPr marL="171450" indent="-171450">
              <a:spcBef>
                <a:spcPts val="500"/>
              </a:spcBef>
              <a:buFont typeface="Arial" panose="020B0604020202020204" pitchFamily="34" charset="0"/>
              <a:buChar char="•"/>
            </a:pPr>
            <a:r>
              <a:rPr lang="en-US" sz="1400" dirty="0" smtClean="0"/>
              <a:t>Strengthen relationships with Fortune 50 employers</a:t>
            </a:r>
          </a:p>
        </p:txBody>
      </p:sp>
      <p:sp>
        <p:nvSpPr>
          <p:cNvPr id="13" name="TextBox 12"/>
          <p:cNvSpPr txBox="1"/>
          <p:nvPr/>
        </p:nvSpPr>
        <p:spPr>
          <a:xfrm>
            <a:off x="3619500" y="1063089"/>
            <a:ext cx="2308860" cy="646331"/>
          </a:xfrm>
          <a:prstGeom prst="rect">
            <a:avLst/>
          </a:prstGeom>
          <a:noFill/>
        </p:spPr>
        <p:txBody>
          <a:bodyPr wrap="square" lIns="0" tIns="0" rIns="0" bIns="0" rtlCol="0">
            <a:spAutoFit/>
          </a:bodyPr>
          <a:lstStyle/>
          <a:p>
            <a:pPr>
              <a:spcBef>
                <a:spcPts val="500"/>
              </a:spcBef>
            </a:pPr>
            <a:r>
              <a:rPr lang="en-US" sz="1400" dirty="0"/>
              <a:t>Bentley Outpaces All Other Boston Universities on Social Mobility</a:t>
            </a:r>
            <a:endParaRPr lang="en-US" sz="1400" dirty="0" smtClean="0"/>
          </a:p>
        </p:txBody>
      </p:sp>
      <p:sp>
        <p:nvSpPr>
          <p:cNvPr id="14" name="TextBox 13"/>
          <p:cNvSpPr txBox="1"/>
          <p:nvPr/>
        </p:nvSpPr>
        <p:spPr>
          <a:xfrm>
            <a:off x="3619500" y="1925825"/>
            <a:ext cx="2202180" cy="1420902"/>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1400" dirty="0" smtClean="0"/>
              <a:t>Attract more low income students</a:t>
            </a:r>
          </a:p>
          <a:p>
            <a:pPr marL="171450" indent="-171450">
              <a:spcBef>
                <a:spcPts val="500"/>
              </a:spcBef>
              <a:buFont typeface="Arial" panose="020B0604020202020204" pitchFamily="34" charset="0"/>
              <a:buChar char="•"/>
            </a:pPr>
            <a:r>
              <a:rPr lang="en-US" sz="1400" dirty="0" smtClean="0"/>
              <a:t>Increase financial aid</a:t>
            </a:r>
          </a:p>
          <a:p>
            <a:pPr marL="171450" indent="-171450">
              <a:spcBef>
                <a:spcPts val="500"/>
              </a:spcBef>
              <a:buFont typeface="Arial" panose="020B0604020202020204" pitchFamily="34" charset="0"/>
              <a:buChar char="•"/>
            </a:pPr>
            <a:r>
              <a:rPr lang="en-US" sz="1400" dirty="0" smtClean="0"/>
              <a:t>Guarantee paid internships for all students</a:t>
            </a:r>
          </a:p>
        </p:txBody>
      </p:sp>
    </p:spTree>
    <p:extLst>
      <p:ext uri="{BB962C8B-B14F-4D97-AF65-F5344CB8AC3E}">
        <p14:creationId xmlns:p14="http://schemas.microsoft.com/office/powerpoint/2010/main" val="1599057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6" name="Title 5"/>
          <p:cNvSpPr>
            <a:spLocks noGrp="1"/>
          </p:cNvSpPr>
          <p:nvPr>
            <p:ph type="title"/>
          </p:nvPr>
        </p:nvSpPr>
        <p:spPr/>
        <p:txBody>
          <a:bodyPr/>
          <a:lstStyle/>
          <a:p>
            <a:r>
              <a:rPr lang="en-US" dirty="0" smtClean="0"/>
              <a:t>Identifying Critical Success Factors</a:t>
            </a:r>
            <a:endParaRPr lang="en-US" dirty="0"/>
          </a:p>
        </p:txBody>
      </p:sp>
      <p:sp>
        <p:nvSpPr>
          <p:cNvPr id="7" name="TextBox 6"/>
          <p:cNvSpPr txBox="1"/>
          <p:nvPr/>
        </p:nvSpPr>
        <p:spPr>
          <a:xfrm>
            <a:off x="280194" y="927635"/>
            <a:ext cx="5156718" cy="1877437"/>
          </a:xfrm>
          <a:prstGeom prst="rect">
            <a:avLst/>
          </a:prstGeom>
          <a:noFill/>
        </p:spPr>
        <p:txBody>
          <a:bodyPr wrap="square" lIns="0" tIns="0" rIns="0" bIns="0" rtlCol="0">
            <a:spAutoFit/>
          </a:bodyPr>
          <a:lstStyle/>
          <a:p>
            <a:pPr>
              <a:spcBef>
                <a:spcPts val="1200"/>
              </a:spcBef>
            </a:pPr>
            <a:r>
              <a:rPr lang="en-US" sz="1600" b="1" dirty="0" smtClean="0">
                <a:solidFill>
                  <a:schemeClr val="accent6"/>
                </a:solidFill>
              </a:rPr>
              <a:t>Take 20 minutes to identify THREE critical success factors for your group’s headline.</a:t>
            </a:r>
          </a:p>
          <a:p>
            <a:pPr marL="342900" indent="-342900">
              <a:spcBef>
                <a:spcPts val="1200"/>
              </a:spcBef>
              <a:buFont typeface="+mj-lt"/>
              <a:buAutoNum type="arabicPeriod"/>
            </a:pPr>
            <a:r>
              <a:rPr lang="en-US" sz="1400" b="1" dirty="0" smtClean="0">
                <a:solidFill>
                  <a:schemeClr val="accent6"/>
                </a:solidFill>
              </a:rPr>
              <a:t>Discuss what would need to change at Bentley in order to achieve the headline that you proposed.</a:t>
            </a:r>
          </a:p>
          <a:p>
            <a:pPr marL="342900" indent="-342900">
              <a:spcBef>
                <a:spcPts val="1200"/>
              </a:spcBef>
              <a:buFont typeface="+mj-lt"/>
              <a:buAutoNum type="arabicPeriod"/>
            </a:pPr>
            <a:r>
              <a:rPr lang="en-US" sz="1400" b="1" dirty="0" smtClean="0">
                <a:solidFill>
                  <a:schemeClr val="accent6"/>
                </a:solidFill>
              </a:rPr>
              <a:t>Enter your group’s critical success factors into the form on your computer</a:t>
            </a:r>
          </a:p>
        </p:txBody>
      </p:sp>
    </p:spTree>
    <p:extLst>
      <p:ext uri="{BB962C8B-B14F-4D97-AF65-F5344CB8AC3E}">
        <p14:creationId xmlns:p14="http://schemas.microsoft.com/office/powerpoint/2010/main" val="938578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Goal: Collect Input for Bentley’s New Strategic Plan</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Today’s Agenda</a:t>
            </a:r>
            <a:endParaRPr lang="en-US" dirty="0"/>
          </a:p>
        </p:txBody>
      </p:sp>
      <p:graphicFrame>
        <p:nvGraphicFramePr>
          <p:cNvPr id="7" name="Table 6"/>
          <p:cNvGraphicFramePr>
            <a:graphicFrameLocks noGrp="1"/>
          </p:cNvGraphicFramePr>
          <p:nvPr/>
        </p:nvGraphicFramePr>
        <p:xfrm>
          <a:off x="280194" y="1143944"/>
          <a:ext cx="4634706" cy="3001254"/>
        </p:xfrm>
        <a:graphic>
          <a:graphicData uri="http://schemas.openxmlformats.org/drawingml/2006/table">
            <a:tbl>
              <a:tblPr firstRow="1" bandRow="1">
                <a:tableStyleId>{7DF18680-E054-41AD-8BC1-D1AEF772440D}</a:tableStyleId>
              </a:tblPr>
              <a:tblGrid>
                <a:gridCol w="3244295"/>
                <a:gridCol w="1390411"/>
              </a:tblGrid>
              <a:tr h="414298">
                <a:tc>
                  <a:txBody>
                    <a:bodyPr/>
                    <a:lstStyle/>
                    <a:p>
                      <a:r>
                        <a:rPr lang="en-US" sz="1400" dirty="0" smtClean="0"/>
                        <a:t>Activity</a:t>
                      </a:r>
                      <a:endParaRPr lang="en-US" sz="1400" dirty="0"/>
                    </a:p>
                  </a:txBody>
                  <a:tcPr/>
                </a:tc>
                <a:tc>
                  <a:txBody>
                    <a:bodyPr/>
                    <a:lstStyle/>
                    <a:p>
                      <a:r>
                        <a:rPr lang="en-US" sz="1400" dirty="0" smtClean="0"/>
                        <a:t>Duration</a:t>
                      </a:r>
                      <a:endParaRPr lang="en-US" sz="1400" dirty="0"/>
                    </a:p>
                  </a:txBody>
                  <a:tcPr/>
                </a:tc>
              </a:tr>
              <a:tr h="515466">
                <a:tc>
                  <a:txBody>
                    <a:bodyPr/>
                    <a:lstStyle/>
                    <a:p>
                      <a:r>
                        <a:rPr lang="en-US" sz="1200" dirty="0" smtClean="0"/>
                        <a:t>Introduction and Overview</a:t>
                      </a:r>
                      <a:r>
                        <a:rPr lang="en-US" sz="1200" baseline="0" dirty="0" smtClean="0"/>
                        <a:t> of Higher Education Trends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Individual Headline Exercise</a:t>
                      </a:r>
                      <a:endParaRPr lang="en-US" sz="1200" dirty="0"/>
                    </a:p>
                  </a:txBody>
                  <a:tcPr anchor="ctr"/>
                </a:tc>
                <a:tc>
                  <a:txBody>
                    <a:bodyPr/>
                    <a:lstStyle/>
                    <a:p>
                      <a:r>
                        <a:rPr lang="en-US" sz="1200" dirty="0" smtClean="0"/>
                        <a:t>5 min</a:t>
                      </a:r>
                      <a:endParaRPr lang="en-US" sz="1200" dirty="0"/>
                    </a:p>
                  </a:txBody>
                  <a:tcPr anchor="ctr"/>
                </a:tc>
              </a:tr>
              <a:tr h="414298">
                <a:tc>
                  <a:txBody>
                    <a:bodyPr/>
                    <a:lstStyle/>
                    <a:p>
                      <a:r>
                        <a:rPr lang="en-US" sz="1200" dirty="0" smtClean="0"/>
                        <a:t>Group Headline Exercise</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a:t>
                      </a:r>
                      <a:r>
                        <a:rPr lang="en-US" sz="1200" baseline="0" dirty="0" smtClean="0"/>
                        <a:t> Group Headlines</a:t>
                      </a:r>
                      <a:endParaRPr lang="en-US" sz="1200" dirty="0"/>
                    </a:p>
                  </a:txBody>
                  <a:tcPr anchor="ctr"/>
                </a:tc>
                <a:tc>
                  <a:txBody>
                    <a:bodyPr/>
                    <a:lstStyle/>
                    <a:p>
                      <a:r>
                        <a:rPr lang="en-US" sz="1200" dirty="0" smtClean="0"/>
                        <a:t>15 min</a:t>
                      </a:r>
                      <a:endParaRPr lang="en-US" sz="1200" dirty="0"/>
                    </a:p>
                  </a:txBody>
                  <a:tcPr anchor="ctr"/>
                </a:tc>
              </a:tr>
              <a:tr h="414298">
                <a:tc>
                  <a:txBody>
                    <a:bodyPr/>
                    <a:lstStyle/>
                    <a:p>
                      <a:r>
                        <a:rPr lang="en-US" sz="1200" dirty="0" smtClean="0"/>
                        <a:t>Identifying</a:t>
                      </a:r>
                      <a:r>
                        <a:rPr lang="en-US" sz="1200" baseline="0" dirty="0" smtClean="0"/>
                        <a:t> Critical Success Factors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 Critical Success Factors</a:t>
                      </a:r>
                      <a:endParaRPr lang="en-US" sz="1200" dirty="0"/>
                    </a:p>
                  </a:txBody>
                  <a:tcPr anchor="ctr"/>
                </a:tc>
                <a:tc>
                  <a:txBody>
                    <a:bodyPr/>
                    <a:lstStyle/>
                    <a:p>
                      <a:r>
                        <a:rPr lang="en-US" sz="1200" dirty="0" smtClean="0"/>
                        <a:t>10 min</a:t>
                      </a:r>
                      <a:endParaRPr lang="en-US" sz="1200" dirty="0"/>
                    </a:p>
                  </a:txBody>
                  <a:tcPr anchor="ctr"/>
                </a:tc>
              </a:tr>
            </a:tbl>
          </a:graphicData>
        </a:graphic>
      </p:graphicFrame>
      <p:sp>
        <p:nvSpPr>
          <p:cNvPr id="8" name="Rounded Rectangle 7"/>
          <p:cNvSpPr/>
          <p:nvPr/>
        </p:nvSpPr>
        <p:spPr bwMode="gray">
          <a:xfrm>
            <a:off x="280194" y="3688080"/>
            <a:ext cx="4634706" cy="480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9956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Sharing Critical Success Factors</a:t>
            </a:r>
            <a:endParaRPr lang="en-US" dirty="0"/>
          </a:p>
        </p:txBody>
      </p:sp>
      <p:sp>
        <p:nvSpPr>
          <p:cNvPr id="7" name="TextBox 6"/>
          <p:cNvSpPr txBox="1"/>
          <p:nvPr/>
        </p:nvSpPr>
        <p:spPr>
          <a:xfrm>
            <a:off x="280194" y="927635"/>
            <a:ext cx="5156718" cy="1908215"/>
          </a:xfrm>
          <a:prstGeom prst="rect">
            <a:avLst/>
          </a:prstGeom>
          <a:noFill/>
        </p:spPr>
        <p:txBody>
          <a:bodyPr wrap="square" lIns="0" tIns="0" rIns="0" bIns="0" rtlCol="0">
            <a:spAutoFit/>
          </a:bodyPr>
          <a:lstStyle/>
          <a:p>
            <a:pPr>
              <a:spcBef>
                <a:spcPts val="1200"/>
              </a:spcBef>
            </a:pPr>
            <a:r>
              <a:rPr lang="en-US" sz="1600" b="1" dirty="0" smtClean="0">
                <a:solidFill>
                  <a:schemeClr val="accent6"/>
                </a:solidFill>
              </a:rPr>
              <a:t>A spokesperson from each group will share their three critical success factors. Questions to keep in mind:</a:t>
            </a:r>
          </a:p>
          <a:p>
            <a:pPr marL="342900" indent="-342900">
              <a:spcBef>
                <a:spcPts val="1200"/>
              </a:spcBef>
              <a:buFont typeface="+mj-lt"/>
              <a:buAutoNum type="arabicPeriod"/>
            </a:pPr>
            <a:r>
              <a:rPr lang="en-US" sz="1400" b="1" dirty="0" smtClean="0">
                <a:solidFill>
                  <a:schemeClr val="accent6"/>
                </a:solidFill>
              </a:rPr>
              <a:t>Are any other critical success factors missing from their list?</a:t>
            </a:r>
          </a:p>
          <a:p>
            <a:pPr marL="342900" indent="-342900">
              <a:spcBef>
                <a:spcPts val="1200"/>
              </a:spcBef>
              <a:buFont typeface="+mj-lt"/>
              <a:buAutoNum type="arabicPeriod"/>
            </a:pPr>
            <a:r>
              <a:rPr lang="en-US" sz="1400" b="1" dirty="0" smtClean="0">
                <a:solidFill>
                  <a:schemeClr val="accent6"/>
                </a:solidFill>
              </a:rPr>
              <a:t>Are there any common critical success factors across different headlines?</a:t>
            </a:r>
          </a:p>
        </p:txBody>
      </p:sp>
    </p:spTree>
    <p:extLst>
      <p:ext uri="{BB962C8B-B14F-4D97-AF65-F5344CB8AC3E}">
        <p14:creationId xmlns:p14="http://schemas.microsoft.com/office/powerpoint/2010/main" val="214952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460" y="1356360"/>
            <a:ext cx="5090160" cy="677108"/>
          </a:xfrm>
          <a:prstGeom prst="rect">
            <a:avLst/>
          </a:prstGeom>
          <a:noFill/>
        </p:spPr>
        <p:txBody>
          <a:bodyPr wrap="square" lIns="0" tIns="0" rIns="0" bIns="0" rtlCol="0">
            <a:spAutoFit/>
          </a:bodyPr>
          <a:lstStyle/>
          <a:p>
            <a:pPr algn="ctr">
              <a:spcBef>
                <a:spcPts val="500"/>
              </a:spcBef>
            </a:pPr>
            <a:r>
              <a:rPr lang="en-US" sz="4400" b="1" dirty="0" smtClean="0">
                <a:solidFill>
                  <a:schemeClr val="accent6"/>
                </a:solidFill>
              </a:rPr>
              <a:t>THANK YOU!</a:t>
            </a:r>
          </a:p>
        </p:txBody>
      </p:sp>
    </p:spTree>
    <p:custDataLst>
      <p:tags r:id="rId1"/>
    </p:custDataLst>
    <p:extLst>
      <p:ext uri="{BB962C8B-B14F-4D97-AF65-F5344CB8AC3E}">
        <p14:creationId xmlns:p14="http://schemas.microsoft.com/office/powerpoint/2010/main" val="4027401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Goal: Collect Input for Bentley’s New Strategic Plan</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Today’s Agenda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7688973"/>
              </p:ext>
            </p:extLst>
          </p:nvPr>
        </p:nvGraphicFramePr>
        <p:xfrm>
          <a:off x="280194" y="1143944"/>
          <a:ext cx="4634706" cy="3001254"/>
        </p:xfrm>
        <a:graphic>
          <a:graphicData uri="http://schemas.openxmlformats.org/drawingml/2006/table">
            <a:tbl>
              <a:tblPr firstRow="1" bandRow="1">
                <a:tableStyleId>{7DF18680-E054-41AD-8BC1-D1AEF772440D}</a:tableStyleId>
              </a:tblPr>
              <a:tblGrid>
                <a:gridCol w="3244295"/>
                <a:gridCol w="1390411"/>
              </a:tblGrid>
              <a:tr h="414298">
                <a:tc>
                  <a:txBody>
                    <a:bodyPr/>
                    <a:lstStyle/>
                    <a:p>
                      <a:r>
                        <a:rPr lang="en-US" sz="1400" dirty="0" smtClean="0"/>
                        <a:t>Activity</a:t>
                      </a:r>
                      <a:endParaRPr lang="en-US" sz="1400" dirty="0"/>
                    </a:p>
                  </a:txBody>
                  <a:tcPr/>
                </a:tc>
                <a:tc>
                  <a:txBody>
                    <a:bodyPr/>
                    <a:lstStyle/>
                    <a:p>
                      <a:r>
                        <a:rPr lang="en-US" sz="1400" dirty="0" smtClean="0"/>
                        <a:t>Duration</a:t>
                      </a:r>
                      <a:endParaRPr lang="en-US" sz="1400" dirty="0"/>
                    </a:p>
                  </a:txBody>
                  <a:tcPr/>
                </a:tc>
              </a:tr>
              <a:tr h="515466">
                <a:tc>
                  <a:txBody>
                    <a:bodyPr/>
                    <a:lstStyle/>
                    <a:p>
                      <a:r>
                        <a:rPr lang="en-US" sz="1200" dirty="0" smtClean="0"/>
                        <a:t>Introduction and Overview</a:t>
                      </a:r>
                      <a:r>
                        <a:rPr lang="en-US" sz="1200" baseline="0" dirty="0" smtClean="0"/>
                        <a:t> of Higher Education Trends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Individual Headline Exercise</a:t>
                      </a:r>
                      <a:endParaRPr lang="en-US" sz="1200" dirty="0"/>
                    </a:p>
                  </a:txBody>
                  <a:tcPr anchor="ctr"/>
                </a:tc>
                <a:tc>
                  <a:txBody>
                    <a:bodyPr/>
                    <a:lstStyle/>
                    <a:p>
                      <a:r>
                        <a:rPr lang="en-US" sz="1200" dirty="0" smtClean="0"/>
                        <a:t>5 min</a:t>
                      </a:r>
                      <a:endParaRPr lang="en-US" sz="1200" dirty="0"/>
                    </a:p>
                  </a:txBody>
                  <a:tcPr anchor="ctr"/>
                </a:tc>
              </a:tr>
              <a:tr h="414298">
                <a:tc>
                  <a:txBody>
                    <a:bodyPr/>
                    <a:lstStyle/>
                    <a:p>
                      <a:r>
                        <a:rPr lang="en-US" sz="1200" dirty="0" smtClean="0"/>
                        <a:t>Group Headline Exercise</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a:t>
                      </a:r>
                      <a:r>
                        <a:rPr lang="en-US" sz="1200" baseline="0" dirty="0" smtClean="0"/>
                        <a:t> Group Headlines</a:t>
                      </a:r>
                      <a:endParaRPr lang="en-US" sz="1200" dirty="0"/>
                    </a:p>
                  </a:txBody>
                  <a:tcPr anchor="ctr"/>
                </a:tc>
                <a:tc>
                  <a:txBody>
                    <a:bodyPr/>
                    <a:lstStyle/>
                    <a:p>
                      <a:r>
                        <a:rPr lang="en-US" sz="1200" dirty="0" smtClean="0"/>
                        <a:t>15 min</a:t>
                      </a:r>
                      <a:endParaRPr lang="en-US" sz="1200" dirty="0"/>
                    </a:p>
                  </a:txBody>
                  <a:tcPr anchor="ctr"/>
                </a:tc>
              </a:tr>
              <a:tr h="414298">
                <a:tc>
                  <a:txBody>
                    <a:bodyPr/>
                    <a:lstStyle/>
                    <a:p>
                      <a:r>
                        <a:rPr lang="en-US" sz="1200" dirty="0" smtClean="0"/>
                        <a:t>Identifying</a:t>
                      </a:r>
                      <a:r>
                        <a:rPr lang="en-US" sz="1200" baseline="0" dirty="0" smtClean="0"/>
                        <a:t> Critical Success Factors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 Critical Success Factors</a:t>
                      </a:r>
                      <a:endParaRPr lang="en-US" sz="1200" dirty="0"/>
                    </a:p>
                  </a:txBody>
                  <a:tcPr anchor="ctr"/>
                </a:tc>
                <a:tc>
                  <a:txBody>
                    <a:bodyPr/>
                    <a:lstStyle/>
                    <a:p>
                      <a:r>
                        <a:rPr lang="en-US" sz="1200" dirty="0" smtClean="0"/>
                        <a:t>10 min</a:t>
                      </a:r>
                      <a:endParaRPr lang="en-US" sz="1200" dirty="0"/>
                    </a:p>
                  </a:txBody>
                  <a:tcPr anchor="ctr"/>
                </a:tc>
              </a:tr>
            </a:tbl>
          </a:graphicData>
        </a:graphic>
      </p:graphicFrame>
    </p:spTree>
    <p:extLst>
      <p:ext uri="{BB962C8B-B14F-4D97-AF65-F5344CB8AC3E}">
        <p14:creationId xmlns:p14="http://schemas.microsoft.com/office/powerpoint/2010/main" val="2303419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Goal: Collect Input for Bentley’s New Strategic Plan</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Today’s Agenda</a:t>
            </a:r>
            <a:endParaRPr lang="en-US" dirty="0"/>
          </a:p>
        </p:txBody>
      </p:sp>
      <p:graphicFrame>
        <p:nvGraphicFramePr>
          <p:cNvPr id="7" name="Table 6"/>
          <p:cNvGraphicFramePr>
            <a:graphicFrameLocks noGrp="1"/>
          </p:cNvGraphicFramePr>
          <p:nvPr/>
        </p:nvGraphicFramePr>
        <p:xfrm>
          <a:off x="280194" y="1143944"/>
          <a:ext cx="4634706" cy="3001254"/>
        </p:xfrm>
        <a:graphic>
          <a:graphicData uri="http://schemas.openxmlformats.org/drawingml/2006/table">
            <a:tbl>
              <a:tblPr firstRow="1" bandRow="1">
                <a:tableStyleId>{7DF18680-E054-41AD-8BC1-D1AEF772440D}</a:tableStyleId>
              </a:tblPr>
              <a:tblGrid>
                <a:gridCol w="3244295"/>
                <a:gridCol w="1390411"/>
              </a:tblGrid>
              <a:tr h="414298">
                <a:tc>
                  <a:txBody>
                    <a:bodyPr/>
                    <a:lstStyle/>
                    <a:p>
                      <a:r>
                        <a:rPr lang="en-US" sz="1400" dirty="0" smtClean="0"/>
                        <a:t>Activity</a:t>
                      </a:r>
                      <a:endParaRPr lang="en-US" sz="1400" dirty="0"/>
                    </a:p>
                  </a:txBody>
                  <a:tcPr/>
                </a:tc>
                <a:tc>
                  <a:txBody>
                    <a:bodyPr/>
                    <a:lstStyle/>
                    <a:p>
                      <a:r>
                        <a:rPr lang="en-US" sz="1400" dirty="0" smtClean="0"/>
                        <a:t>Duration</a:t>
                      </a:r>
                      <a:endParaRPr lang="en-US" sz="1400" dirty="0"/>
                    </a:p>
                  </a:txBody>
                  <a:tcPr/>
                </a:tc>
              </a:tr>
              <a:tr h="515466">
                <a:tc>
                  <a:txBody>
                    <a:bodyPr/>
                    <a:lstStyle/>
                    <a:p>
                      <a:r>
                        <a:rPr lang="en-US" sz="1200" dirty="0" smtClean="0"/>
                        <a:t>Introduction and Overview</a:t>
                      </a:r>
                      <a:r>
                        <a:rPr lang="en-US" sz="1200" baseline="0" dirty="0" smtClean="0"/>
                        <a:t> of Higher Education Trends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Individual Headline Exercise</a:t>
                      </a:r>
                      <a:endParaRPr lang="en-US" sz="1200" dirty="0"/>
                    </a:p>
                  </a:txBody>
                  <a:tcPr anchor="ctr"/>
                </a:tc>
                <a:tc>
                  <a:txBody>
                    <a:bodyPr/>
                    <a:lstStyle/>
                    <a:p>
                      <a:r>
                        <a:rPr lang="en-US" sz="1200" dirty="0" smtClean="0"/>
                        <a:t>5 min</a:t>
                      </a:r>
                      <a:endParaRPr lang="en-US" sz="1200" dirty="0"/>
                    </a:p>
                  </a:txBody>
                  <a:tcPr anchor="ctr"/>
                </a:tc>
              </a:tr>
              <a:tr h="414298">
                <a:tc>
                  <a:txBody>
                    <a:bodyPr/>
                    <a:lstStyle/>
                    <a:p>
                      <a:r>
                        <a:rPr lang="en-US" sz="1200" dirty="0" smtClean="0"/>
                        <a:t>Group Headline Exercise</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a:t>
                      </a:r>
                      <a:r>
                        <a:rPr lang="en-US" sz="1200" baseline="0" dirty="0" smtClean="0"/>
                        <a:t> Group Headlines</a:t>
                      </a:r>
                      <a:endParaRPr lang="en-US" sz="1200" dirty="0"/>
                    </a:p>
                  </a:txBody>
                  <a:tcPr anchor="ctr"/>
                </a:tc>
                <a:tc>
                  <a:txBody>
                    <a:bodyPr/>
                    <a:lstStyle/>
                    <a:p>
                      <a:r>
                        <a:rPr lang="en-US" sz="1200" dirty="0" smtClean="0"/>
                        <a:t>15 min</a:t>
                      </a:r>
                      <a:endParaRPr lang="en-US" sz="1200" dirty="0"/>
                    </a:p>
                  </a:txBody>
                  <a:tcPr anchor="ctr"/>
                </a:tc>
              </a:tr>
              <a:tr h="414298">
                <a:tc>
                  <a:txBody>
                    <a:bodyPr/>
                    <a:lstStyle/>
                    <a:p>
                      <a:r>
                        <a:rPr lang="en-US" sz="1200" dirty="0" smtClean="0"/>
                        <a:t>Identifying</a:t>
                      </a:r>
                      <a:r>
                        <a:rPr lang="en-US" sz="1200" baseline="0" dirty="0" smtClean="0"/>
                        <a:t> Critical Success Factors</a:t>
                      </a:r>
                      <a:endParaRPr lang="en-US" sz="1200" dirty="0"/>
                    </a:p>
                  </a:txBody>
                  <a:tcPr anchor="ctr"/>
                </a:tc>
                <a:tc>
                  <a:txBody>
                    <a:bodyPr/>
                    <a:lstStyle/>
                    <a:p>
                      <a:r>
                        <a:rPr lang="en-US" sz="1200" dirty="0" smtClean="0"/>
                        <a:t>20 min</a:t>
                      </a:r>
                      <a:endParaRPr lang="en-US" sz="1200" dirty="0"/>
                    </a:p>
                  </a:txBody>
                  <a:tcPr anchor="ctr"/>
                </a:tc>
              </a:tr>
              <a:tr h="414298">
                <a:tc>
                  <a:txBody>
                    <a:bodyPr/>
                    <a:lstStyle/>
                    <a:p>
                      <a:r>
                        <a:rPr lang="en-US" sz="1200" dirty="0" smtClean="0"/>
                        <a:t>Sharing Critical Success Factors</a:t>
                      </a:r>
                      <a:endParaRPr lang="en-US" sz="1200" dirty="0"/>
                    </a:p>
                  </a:txBody>
                  <a:tcPr anchor="ctr"/>
                </a:tc>
                <a:tc>
                  <a:txBody>
                    <a:bodyPr/>
                    <a:lstStyle/>
                    <a:p>
                      <a:r>
                        <a:rPr lang="en-US" sz="1200" dirty="0" smtClean="0"/>
                        <a:t>10 min</a:t>
                      </a:r>
                      <a:endParaRPr lang="en-US" sz="1200" dirty="0"/>
                    </a:p>
                  </a:txBody>
                  <a:tcPr anchor="ctr"/>
                </a:tc>
              </a:tr>
            </a:tbl>
          </a:graphicData>
        </a:graphic>
      </p:graphicFrame>
      <p:sp>
        <p:nvSpPr>
          <p:cNvPr id="8" name="Rounded Rectangle 7"/>
          <p:cNvSpPr/>
          <p:nvPr/>
        </p:nvSpPr>
        <p:spPr bwMode="gray">
          <a:xfrm>
            <a:off x="280194" y="1584960"/>
            <a:ext cx="4634706" cy="480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1904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6700" y="640267"/>
            <a:ext cx="5850834" cy="184666"/>
          </a:xfrm>
        </p:spPr>
        <p:txBody>
          <a:bodyPr/>
          <a:lstStyle/>
          <a:p>
            <a:r>
              <a:rPr lang="en-US" dirty="0" smtClean="0"/>
              <a:t>A Changing Environment Forces a Reexamination</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Challenges to the Traditional Model</a:t>
            </a:r>
            <a:endParaRPr lang="en-US" dirty="0"/>
          </a:p>
        </p:txBody>
      </p:sp>
      <p:sp>
        <p:nvSpPr>
          <p:cNvPr id="36" name="Rectangle 35"/>
          <p:cNvSpPr/>
          <p:nvPr/>
        </p:nvSpPr>
        <p:spPr bwMode="gray">
          <a:xfrm>
            <a:off x="1" y="1056638"/>
            <a:ext cx="6400800" cy="1640067"/>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80">
              <a:spcBef>
                <a:spcPts val="500"/>
              </a:spcBef>
            </a:pPr>
            <a:endParaRPr lang="en-US" sz="1000" dirty="0" err="1" smtClean="0">
              <a:solidFill>
                <a:srgbClr val="FFFFFF"/>
              </a:solidFill>
            </a:endParaRPr>
          </a:p>
        </p:txBody>
      </p:sp>
      <p:grpSp>
        <p:nvGrpSpPr>
          <p:cNvPr id="37" name="Group 36"/>
          <p:cNvGrpSpPr/>
          <p:nvPr/>
        </p:nvGrpSpPr>
        <p:grpSpPr bwMode="gray">
          <a:xfrm>
            <a:off x="4527212" y="653700"/>
            <a:ext cx="2187693" cy="2043005"/>
            <a:chOff x="2389188" y="1716088"/>
            <a:chExt cx="2336801" cy="2352676"/>
          </a:xfrm>
          <a:solidFill>
            <a:schemeClr val="accent6">
              <a:lumMod val="75000"/>
            </a:schemeClr>
          </a:solidFill>
        </p:grpSpPr>
        <p:sp>
          <p:nvSpPr>
            <p:cNvPr id="38" name="Freeform 37"/>
            <p:cNvSpPr>
              <a:spLocks/>
            </p:cNvSpPr>
            <p:nvPr/>
          </p:nvSpPr>
          <p:spPr bwMode="gray">
            <a:xfrm>
              <a:off x="2389188" y="2825751"/>
              <a:ext cx="152400" cy="66675"/>
            </a:xfrm>
            <a:custGeom>
              <a:avLst/>
              <a:gdLst>
                <a:gd name="T0" fmla="*/ 287 w 287"/>
                <a:gd name="T1" fmla="*/ 0 h 126"/>
                <a:gd name="T2" fmla="*/ 287 w 287"/>
                <a:gd name="T3" fmla="*/ 126 h 126"/>
                <a:gd name="T4" fmla="*/ 0 w 287"/>
                <a:gd name="T5" fmla="*/ 126 h 126"/>
                <a:gd name="T6" fmla="*/ 287 w 287"/>
                <a:gd name="T7" fmla="*/ 0 h 126"/>
              </a:gdLst>
              <a:ahLst/>
              <a:cxnLst>
                <a:cxn ang="0">
                  <a:pos x="T0" y="T1"/>
                </a:cxn>
                <a:cxn ang="0">
                  <a:pos x="T2" y="T3"/>
                </a:cxn>
                <a:cxn ang="0">
                  <a:pos x="T4" y="T5"/>
                </a:cxn>
                <a:cxn ang="0">
                  <a:pos x="T6" y="T7"/>
                </a:cxn>
              </a:cxnLst>
              <a:rect l="0" t="0" r="r" b="b"/>
              <a:pathLst>
                <a:path w="287" h="126">
                  <a:moveTo>
                    <a:pt x="287" y="0"/>
                  </a:moveTo>
                  <a:lnTo>
                    <a:pt x="287" y="126"/>
                  </a:lnTo>
                  <a:lnTo>
                    <a:pt x="0" y="126"/>
                  </a:lnTo>
                  <a:lnTo>
                    <a:pt x="2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40080"/>
              <a:endParaRPr lang="en-US" sz="1300" dirty="0">
                <a:solidFill>
                  <a:srgbClr val="4F5861"/>
                </a:solidFill>
              </a:endParaRPr>
            </a:p>
          </p:txBody>
        </p:sp>
        <p:sp>
          <p:nvSpPr>
            <p:cNvPr id="39" name="Freeform 7"/>
            <p:cNvSpPr>
              <a:spLocks/>
            </p:cNvSpPr>
            <p:nvPr/>
          </p:nvSpPr>
          <p:spPr bwMode="gray">
            <a:xfrm>
              <a:off x="2703513" y="2657476"/>
              <a:ext cx="598488" cy="234950"/>
            </a:xfrm>
            <a:custGeom>
              <a:avLst/>
              <a:gdLst>
                <a:gd name="T0" fmla="*/ 421 w 1132"/>
                <a:gd name="T1" fmla="*/ 0 h 445"/>
                <a:gd name="T2" fmla="*/ 1132 w 1132"/>
                <a:gd name="T3" fmla="*/ 0 h 445"/>
                <a:gd name="T4" fmla="*/ 1132 w 1132"/>
                <a:gd name="T5" fmla="*/ 445 h 445"/>
                <a:gd name="T6" fmla="*/ 777 w 1132"/>
                <a:gd name="T7" fmla="*/ 445 h 445"/>
                <a:gd name="T8" fmla="*/ 777 w 1132"/>
                <a:gd name="T9" fmla="*/ 279 h 445"/>
                <a:gd name="T10" fmla="*/ 578 w 1132"/>
                <a:gd name="T11" fmla="*/ 77 h 445"/>
                <a:gd name="T12" fmla="*/ 377 w 1132"/>
                <a:gd name="T13" fmla="*/ 279 h 445"/>
                <a:gd name="T14" fmla="*/ 377 w 1132"/>
                <a:gd name="T15" fmla="*/ 445 h 445"/>
                <a:gd name="T16" fmla="*/ 94 w 1132"/>
                <a:gd name="T17" fmla="*/ 445 h 445"/>
                <a:gd name="T18" fmla="*/ 94 w 1132"/>
                <a:gd name="T19" fmla="*/ 279 h 445"/>
                <a:gd name="T20" fmla="*/ 0 w 1132"/>
                <a:gd name="T21" fmla="*/ 184 h 445"/>
                <a:gd name="T22" fmla="*/ 421 w 1132"/>
                <a:gd name="T2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2" h="445">
                  <a:moveTo>
                    <a:pt x="421" y="0"/>
                  </a:moveTo>
                  <a:lnTo>
                    <a:pt x="1132" y="0"/>
                  </a:lnTo>
                  <a:lnTo>
                    <a:pt x="1132" y="445"/>
                  </a:lnTo>
                  <a:lnTo>
                    <a:pt x="777" y="445"/>
                  </a:lnTo>
                  <a:lnTo>
                    <a:pt x="777" y="279"/>
                  </a:lnTo>
                  <a:lnTo>
                    <a:pt x="578" y="77"/>
                  </a:lnTo>
                  <a:lnTo>
                    <a:pt x="377" y="279"/>
                  </a:lnTo>
                  <a:lnTo>
                    <a:pt x="377" y="445"/>
                  </a:lnTo>
                  <a:lnTo>
                    <a:pt x="94" y="445"/>
                  </a:lnTo>
                  <a:lnTo>
                    <a:pt x="94" y="279"/>
                  </a:lnTo>
                  <a:lnTo>
                    <a:pt x="0" y="184"/>
                  </a:lnTo>
                  <a:lnTo>
                    <a:pt x="4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40080"/>
              <a:endParaRPr lang="en-US" sz="1300" dirty="0">
                <a:solidFill>
                  <a:srgbClr val="4F5861"/>
                </a:solidFill>
              </a:endParaRPr>
            </a:p>
          </p:txBody>
        </p:sp>
        <p:sp>
          <p:nvSpPr>
            <p:cNvPr id="40" name="Freeform 8"/>
            <p:cNvSpPr>
              <a:spLocks/>
            </p:cNvSpPr>
            <p:nvPr/>
          </p:nvSpPr>
          <p:spPr bwMode="gray">
            <a:xfrm>
              <a:off x="3821113" y="2657476"/>
              <a:ext cx="611188" cy="234950"/>
            </a:xfrm>
            <a:custGeom>
              <a:avLst/>
              <a:gdLst>
                <a:gd name="T0" fmla="*/ 0 w 1153"/>
                <a:gd name="T1" fmla="*/ 0 h 445"/>
                <a:gd name="T2" fmla="*/ 712 w 1153"/>
                <a:gd name="T3" fmla="*/ 0 h 445"/>
                <a:gd name="T4" fmla="*/ 1153 w 1153"/>
                <a:gd name="T5" fmla="*/ 197 h 445"/>
                <a:gd name="T6" fmla="*/ 1072 w 1153"/>
                <a:gd name="T7" fmla="*/ 279 h 445"/>
                <a:gd name="T8" fmla="*/ 1072 w 1153"/>
                <a:gd name="T9" fmla="*/ 445 h 445"/>
                <a:gd name="T10" fmla="*/ 790 w 1153"/>
                <a:gd name="T11" fmla="*/ 445 h 445"/>
                <a:gd name="T12" fmla="*/ 790 w 1153"/>
                <a:gd name="T13" fmla="*/ 279 h 445"/>
                <a:gd name="T14" fmla="*/ 590 w 1153"/>
                <a:gd name="T15" fmla="*/ 77 h 445"/>
                <a:gd name="T16" fmla="*/ 389 w 1153"/>
                <a:gd name="T17" fmla="*/ 279 h 445"/>
                <a:gd name="T18" fmla="*/ 389 w 1153"/>
                <a:gd name="T19" fmla="*/ 445 h 445"/>
                <a:gd name="T20" fmla="*/ 0 w 1153"/>
                <a:gd name="T21" fmla="*/ 445 h 445"/>
                <a:gd name="T22" fmla="*/ 0 w 1153"/>
                <a:gd name="T2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445">
                  <a:moveTo>
                    <a:pt x="0" y="0"/>
                  </a:moveTo>
                  <a:lnTo>
                    <a:pt x="712" y="0"/>
                  </a:lnTo>
                  <a:lnTo>
                    <a:pt x="1153" y="197"/>
                  </a:lnTo>
                  <a:lnTo>
                    <a:pt x="1072" y="279"/>
                  </a:lnTo>
                  <a:lnTo>
                    <a:pt x="1072" y="445"/>
                  </a:lnTo>
                  <a:lnTo>
                    <a:pt x="790" y="445"/>
                  </a:lnTo>
                  <a:lnTo>
                    <a:pt x="790" y="279"/>
                  </a:lnTo>
                  <a:lnTo>
                    <a:pt x="590" y="77"/>
                  </a:lnTo>
                  <a:lnTo>
                    <a:pt x="389" y="279"/>
                  </a:lnTo>
                  <a:lnTo>
                    <a:pt x="389" y="445"/>
                  </a:lnTo>
                  <a:lnTo>
                    <a:pt x="0" y="44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40080"/>
              <a:endParaRPr lang="en-US" sz="1300" dirty="0">
                <a:solidFill>
                  <a:srgbClr val="4F5861"/>
                </a:solidFill>
              </a:endParaRPr>
            </a:p>
          </p:txBody>
        </p:sp>
        <p:sp>
          <p:nvSpPr>
            <p:cNvPr id="41" name="Freeform 9"/>
            <p:cNvSpPr>
              <a:spLocks/>
            </p:cNvSpPr>
            <p:nvPr/>
          </p:nvSpPr>
          <p:spPr bwMode="gray">
            <a:xfrm>
              <a:off x="4600576" y="2836863"/>
              <a:ext cx="125413" cy="55563"/>
            </a:xfrm>
            <a:custGeom>
              <a:avLst/>
              <a:gdLst>
                <a:gd name="T0" fmla="*/ 0 w 236"/>
                <a:gd name="T1" fmla="*/ 0 h 106"/>
                <a:gd name="T2" fmla="*/ 236 w 236"/>
                <a:gd name="T3" fmla="*/ 106 h 106"/>
                <a:gd name="T4" fmla="*/ 0 w 236"/>
                <a:gd name="T5" fmla="*/ 106 h 106"/>
                <a:gd name="T6" fmla="*/ 0 w 236"/>
                <a:gd name="T7" fmla="*/ 0 h 106"/>
              </a:gdLst>
              <a:ahLst/>
              <a:cxnLst>
                <a:cxn ang="0">
                  <a:pos x="T0" y="T1"/>
                </a:cxn>
                <a:cxn ang="0">
                  <a:pos x="T2" y="T3"/>
                </a:cxn>
                <a:cxn ang="0">
                  <a:pos x="T4" y="T5"/>
                </a:cxn>
                <a:cxn ang="0">
                  <a:pos x="T6" y="T7"/>
                </a:cxn>
              </a:cxnLst>
              <a:rect l="0" t="0" r="r" b="b"/>
              <a:pathLst>
                <a:path w="236" h="106">
                  <a:moveTo>
                    <a:pt x="0" y="0"/>
                  </a:moveTo>
                  <a:lnTo>
                    <a:pt x="236" y="106"/>
                  </a:lnTo>
                  <a:lnTo>
                    <a:pt x="0" y="10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40080"/>
              <a:endParaRPr lang="en-US" sz="1300" dirty="0">
                <a:solidFill>
                  <a:srgbClr val="4F5861"/>
                </a:solidFill>
              </a:endParaRPr>
            </a:p>
          </p:txBody>
        </p:sp>
        <p:sp>
          <p:nvSpPr>
            <p:cNvPr id="42" name="Freeform 10"/>
            <p:cNvSpPr>
              <a:spLocks/>
            </p:cNvSpPr>
            <p:nvPr/>
          </p:nvSpPr>
          <p:spPr bwMode="gray">
            <a:xfrm>
              <a:off x="3384551" y="1716088"/>
              <a:ext cx="354013" cy="641350"/>
            </a:xfrm>
            <a:custGeom>
              <a:avLst/>
              <a:gdLst>
                <a:gd name="T0" fmla="*/ 336 w 670"/>
                <a:gd name="T1" fmla="*/ 0 h 1213"/>
                <a:gd name="T2" fmla="*/ 670 w 670"/>
                <a:gd name="T3" fmla="*/ 939 h 1213"/>
                <a:gd name="T4" fmla="*/ 670 w 670"/>
                <a:gd name="T5" fmla="*/ 1099 h 1213"/>
                <a:gd name="T6" fmla="*/ 536 w 670"/>
                <a:gd name="T7" fmla="*/ 1213 h 1213"/>
                <a:gd name="T8" fmla="*/ 536 w 670"/>
                <a:gd name="T9" fmla="*/ 1086 h 1213"/>
                <a:gd name="T10" fmla="*/ 328 w 670"/>
                <a:gd name="T11" fmla="*/ 869 h 1213"/>
                <a:gd name="T12" fmla="*/ 119 w 670"/>
                <a:gd name="T13" fmla="*/ 1086 h 1213"/>
                <a:gd name="T14" fmla="*/ 119 w 670"/>
                <a:gd name="T15" fmla="*/ 1200 h 1213"/>
                <a:gd name="T16" fmla="*/ 0 w 670"/>
                <a:gd name="T17" fmla="*/ 1099 h 1213"/>
                <a:gd name="T18" fmla="*/ 0 w 670"/>
                <a:gd name="T19" fmla="*/ 939 h 1213"/>
                <a:gd name="T20" fmla="*/ 336 w 670"/>
                <a:gd name="T21" fmla="*/ 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0" h="1213">
                  <a:moveTo>
                    <a:pt x="336" y="0"/>
                  </a:moveTo>
                  <a:lnTo>
                    <a:pt x="670" y="939"/>
                  </a:lnTo>
                  <a:lnTo>
                    <a:pt x="670" y="1099"/>
                  </a:lnTo>
                  <a:lnTo>
                    <a:pt x="536" y="1213"/>
                  </a:lnTo>
                  <a:lnTo>
                    <a:pt x="536" y="1086"/>
                  </a:lnTo>
                  <a:lnTo>
                    <a:pt x="328" y="869"/>
                  </a:lnTo>
                  <a:lnTo>
                    <a:pt x="119" y="1086"/>
                  </a:lnTo>
                  <a:lnTo>
                    <a:pt x="119" y="1200"/>
                  </a:lnTo>
                  <a:lnTo>
                    <a:pt x="0" y="1099"/>
                  </a:lnTo>
                  <a:lnTo>
                    <a:pt x="0" y="939"/>
                  </a:lnTo>
                  <a:lnTo>
                    <a:pt x="3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40080"/>
              <a:endParaRPr lang="en-US" sz="1300" dirty="0">
                <a:solidFill>
                  <a:srgbClr val="4F5861"/>
                </a:solidFill>
              </a:endParaRPr>
            </a:p>
          </p:txBody>
        </p:sp>
        <p:sp>
          <p:nvSpPr>
            <p:cNvPr id="43" name="Freeform 11"/>
            <p:cNvSpPr>
              <a:spLocks noEditPoints="1"/>
            </p:cNvSpPr>
            <p:nvPr/>
          </p:nvSpPr>
          <p:spPr bwMode="gray">
            <a:xfrm>
              <a:off x="2397126" y="2744788"/>
              <a:ext cx="904875" cy="1222375"/>
            </a:xfrm>
            <a:custGeom>
              <a:avLst/>
              <a:gdLst>
                <a:gd name="T0" fmla="*/ 1049 w 1709"/>
                <a:gd name="T1" fmla="*/ 1762 h 2312"/>
                <a:gd name="T2" fmla="*/ 1187 w 1709"/>
                <a:gd name="T3" fmla="*/ 1254 h 2312"/>
                <a:gd name="T4" fmla="*/ 846 w 1709"/>
                <a:gd name="T5" fmla="*/ 1254 h 2312"/>
                <a:gd name="T6" fmla="*/ 984 w 1709"/>
                <a:gd name="T7" fmla="*/ 1762 h 2312"/>
                <a:gd name="T8" fmla="*/ 846 w 1709"/>
                <a:gd name="T9" fmla="*/ 1254 h 2312"/>
                <a:gd name="T10" fmla="*/ 644 w 1709"/>
                <a:gd name="T11" fmla="*/ 1762 h 2312"/>
                <a:gd name="T12" fmla="*/ 782 w 1709"/>
                <a:gd name="T13" fmla="*/ 1254 h 2312"/>
                <a:gd name="T14" fmla="*/ 441 w 1709"/>
                <a:gd name="T15" fmla="*/ 1254 h 2312"/>
                <a:gd name="T16" fmla="*/ 579 w 1709"/>
                <a:gd name="T17" fmla="*/ 1762 h 2312"/>
                <a:gd name="T18" fmla="*/ 441 w 1709"/>
                <a:gd name="T19" fmla="*/ 1254 h 2312"/>
                <a:gd name="T20" fmla="*/ 237 w 1709"/>
                <a:gd name="T21" fmla="*/ 1762 h 2312"/>
                <a:gd name="T22" fmla="*/ 377 w 1709"/>
                <a:gd name="T23" fmla="*/ 1254 h 2312"/>
                <a:gd name="T24" fmla="*/ 1049 w 1709"/>
                <a:gd name="T25" fmla="*/ 691 h 2312"/>
                <a:gd name="T26" fmla="*/ 1187 w 1709"/>
                <a:gd name="T27" fmla="*/ 1200 h 2312"/>
                <a:gd name="T28" fmla="*/ 1049 w 1709"/>
                <a:gd name="T29" fmla="*/ 691 h 2312"/>
                <a:gd name="T30" fmla="*/ 846 w 1709"/>
                <a:gd name="T31" fmla="*/ 1200 h 2312"/>
                <a:gd name="T32" fmla="*/ 984 w 1709"/>
                <a:gd name="T33" fmla="*/ 691 h 2312"/>
                <a:gd name="T34" fmla="*/ 644 w 1709"/>
                <a:gd name="T35" fmla="*/ 691 h 2312"/>
                <a:gd name="T36" fmla="*/ 782 w 1709"/>
                <a:gd name="T37" fmla="*/ 1200 h 2312"/>
                <a:gd name="T38" fmla="*/ 644 w 1709"/>
                <a:gd name="T39" fmla="*/ 691 h 2312"/>
                <a:gd name="T40" fmla="*/ 441 w 1709"/>
                <a:gd name="T41" fmla="*/ 1200 h 2312"/>
                <a:gd name="T42" fmla="*/ 579 w 1709"/>
                <a:gd name="T43" fmla="*/ 691 h 2312"/>
                <a:gd name="T44" fmla="*/ 237 w 1709"/>
                <a:gd name="T45" fmla="*/ 691 h 2312"/>
                <a:gd name="T46" fmla="*/ 377 w 1709"/>
                <a:gd name="T47" fmla="*/ 1200 h 2312"/>
                <a:gd name="T48" fmla="*/ 237 w 1709"/>
                <a:gd name="T49" fmla="*/ 691 h 2312"/>
                <a:gd name="T50" fmla="*/ 610 w 1709"/>
                <a:gd name="T51" fmla="*/ 139 h 2312"/>
                <a:gd name="T52" fmla="*/ 1015 w 1709"/>
                <a:gd name="T53" fmla="*/ 353 h 2312"/>
                <a:gd name="T54" fmla="*/ 1155 w 1709"/>
                <a:gd name="T55" fmla="*/ 0 h 2312"/>
                <a:gd name="T56" fmla="*/ 1293 w 1709"/>
                <a:gd name="T57" fmla="*/ 353 h 2312"/>
                <a:gd name="T58" fmla="*/ 1709 w 1709"/>
                <a:gd name="T59" fmla="*/ 869 h 2312"/>
                <a:gd name="T60" fmla="*/ 1504 w 1709"/>
                <a:gd name="T61" fmla="*/ 2121 h 2312"/>
                <a:gd name="T62" fmla="*/ 1049 w 1709"/>
                <a:gd name="T63" fmla="*/ 2312 h 2312"/>
                <a:gd name="T64" fmla="*/ 0 w 1709"/>
                <a:gd name="T65" fmla="*/ 353 h 2312"/>
                <a:gd name="T66" fmla="*/ 332 w 1709"/>
                <a:gd name="T67" fmla="*/ 140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9" h="2312">
                  <a:moveTo>
                    <a:pt x="1049" y="1254"/>
                  </a:moveTo>
                  <a:lnTo>
                    <a:pt x="1049" y="1762"/>
                  </a:lnTo>
                  <a:lnTo>
                    <a:pt x="1187" y="1762"/>
                  </a:lnTo>
                  <a:lnTo>
                    <a:pt x="1187" y="1254"/>
                  </a:lnTo>
                  <a:lnTo>
                    <a:pt x="1049" y="1254"/>
                  </a:lnTo>
                  <a:close/>
                  <a:moveTo>
                    <a:pt x="846" y="1254"/>
                  </a:moveTo>
                  <a:lnTo>
                    <a:pt x="846" y="1762"/>
                  </a:lnTo>
                  <a:lnTo>
                    <a:pt x="984" y="1762"/>
                  </a:lnTo>
                  <a:lnTo>
                    <a:pt x="984" y="1254"/>
                  </a:lnTo>
                  <a:lnTo>
                    <a:pt x="846" y="1254"/>
                  </a:lnTo>
                  <a:close/>
                  <a:moveTo>
                    <a:pt x="644" y="1254"/>
                  </a:moveTo>
                  <a:lnTo>
                    <a:pt x="644" y="1762"/>
                  </a:lnTo>
                  <a:lnTo>
                    <a:pt x="782" y="1762"/>
                  </a:lnTo>
                  <a:lnTo>
                    <a:pt x="782" y="1254"/>
                  </a:lnTo>
                  <a:lnTo>
                    <a:pt x="644" y="1254"/>
                  </a:lnTo>
                  <a:close/>
                  <a:moveTo>
                    <a:pt x="441" y="1254"/>
                  </a:moveTo>
                  <a:lnTo>
                    <a:pt x="441" y="1762"/>
                  </a:lnTo>
                  <a:lnTo>
                    <a:pt x="579" y="1762"/>
                  </a:lnTo>
                  <a:lnTo>
                    <a:pt x="579" y="1254"/>
                  </a:lnTo>
                  <a:lnTo>
                    <a:pt x="441" y="1254"/>
                  </a:lnTo>
                  <a:close/>
                  <a:moveTo>
                    <a:pt x="237" y="1254"/>
                  </a:moveTo>
                  <a:lnTo>
                    <a:pt x="237" y="1762"/>
                  </a:lnTo>
                  <a:lnTo>
                    <a:pt x="377" y="1762"/>
                  </a:lnTo>
                  <a:lnTo>
                    <a:pt x="377" y="1254"/>
                  </a:lnTo>
                  <a:lnTo>
                    <a:pt x="237" y="1254"/>
                  </a:lnTo>
                  <a:close/>
                  <a:moveTo>
                    <a:pt x="1049" y="691"/>
                  </a:moveTo>
                  <a:lnTo>
                    <a:pt x="1049" y="1200"/>
                  </a:lnTo>
                  <a:lnTo>
                    <a:pt x="1187" y="1200"/>
                  </a:lnTo>
                  <a:lnTo>
                    <a:pt x="1187" y="691"/>
                  </a:lnTo>
                  <a:lnTo>
                    <a:pt x="1049" y="691"/>
                  </a:lnTo>
                  <a:close/>
                  <a:moveTo>
                    <a:pt x="846" y="691"/>
                  </a:moveTo>
                  <a:lnTo>
                    <a:pt x="846" y="1200"/>
                  </a:lnTo>
                  <a:lnTo>
                    <a:pt x="984" y="1200"/>
                  </a:lnTo>
                  <a:lnTo>
                    <a:pt x="984" y="691"/>
                  </a:lnTo>
                  <a:lnTo>
                    <a:pt x="846" y="691"/>
                  </a:lnTo>
                  <a:close/>
                  <a:moveTo>
                    <a:pt x="644" y="691"/>
                  </a:moveTo>
                  <a:lnTo>
                    <a:pt x="644" y="1200"/>
                  </a:lnTo>
                  <a:lnTo>
                    <a:pt x="782" y="1200"/>
                  </a:lnTo>
                  <a:lnTo>
                    <a:pt x="782" y="691"/>
                  </a:lnTo>
                  <a:lnTo>
                    <a:pt x="644" y="691"/>
                  </a:lnTo>
                  <a:close/>
                  <a:moveTo>
                    <a:pt x="441" y="691"/>
                  </a:moveTo>
                  <a:lnTo>
                    <a:pt x="441" y="1200"/>
                  </a:lnTo>
                  <a:lnTo>
                    <a:pt x="579" y="1200"/>
                  </a:lnTo>
                  <a:lnTo>
                    <a:pt x="579" y="691"/>
                  </a:lnTo>
                  <a:lnTo>
                    <a:pt x="441" y="691"/>
                  </a:lnTo>
                  <a:close/>
                  <a:moveTo>
                    <a:pt x="237" y="691"/>
                  </a:moveTo>
                  <a:lnTo>
                    <a:pt x="237" y="1200"/>
                  </a:lnTo>
                  <a:lnTo>
                    <a:pt x="377" y="1200"/>
                  </a:lnTo>
                  <a:lnTo>
                    <a:pt x="377" y="691"/>
                  </a:lnTo>
                  <a:lnTo>
                    <a:pt x="237" y="691"/>
                  </a:lnTo>
                  <a:close/>
                  <a:moveTo>
                    <a:pt x="472" y="0"/>
                  </a:moveTo>
                  <a:lnTo>
                    <a:pt x="610" y="139"/>
                  </a:lnTo>
                  <a:lnTo>
                    <a:pt x="610" y="353"/>
                  </a:lnTo>
                  <a:lnTo>
                    <a:pt x="1015" y="353"/>
                  </a:lnTo>
                  <a:lnTo>
                    <a:pt x="1015" y="140"/>
                  </a:lnTo>
                  <a:lnTo>
                    <a:pt x="1155" y="0"/>
                  </a:lnTo>
                  <a:lnTo>
                    <a:pt x="1293" y="139"/>
                  </a:lnTo>
                  <a:lnTo>
                    <a:pt x="1293" y="353"/>
                  </a:lnTo>
                  <a:lnTo>
                    <a:pt x="1709" y="353"/>
                  </a:lnTo>
                  <a:lnTo>
                    <a:pt x="1709" y="869"/>
                  </a:lnTo>
                  <a:lnTo>
                    <a:pt x="1504" y="869"/>
                  </a:lnTo>
                  <a:lnTo>
                    <a:pt x="1504" y="2121"/>
                  </a:lnTo>
                  <a:lnTo>
                    <a:pt x="1049" y="2121"/>
                  </a:lnTo>
                  <a:lnTo>
                    <a:pt x="1049" y="2312"/>
                  </a:lnTo>
                  <a:lnTo>
                    <a:pt x="0" y="2312"/>
                  </a:lnTo>
                  <a:lnTo>
                    <a:pt x="0" y="353"/>
                  </a:lnTo>
                  <a:lnTo>
                    <a:pt x="332" y="353"/>
                  </a:lnTo>
                  <a:lnTo>
                    <a:pt x="332" y="140"/>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40080"/>
              <a:endParaRPr lang="en-US" sz="1300" dirty="0">
                <a:solidFill>
                  <a:srgbClr val="4F5861"/>
                </a:solidFill>
              </a:endParaRPr>
            </a:p>
          </p:txBody>
        </p:sp>
        <p:sp>
          <p:nvSpPr>
            <p:cNvPr id="44" name="Freeform 12"/>
            <p:cNvSpPr>
              <a:spLocks noEditPoints="1"/>
            </p:cNvSpPr>
            <p:nvPr/>
          </p:nvSpPr>
          <p:spPr bwMode="gray">
            <a:xfrm>
              <a:off x="3821113" y="2744788"/>
              <a:ext cx="904875" cy="1222375"/>
            </a:xfrm>
            <a:custGeom>
              <a:avLst/>
              <a:gdLst>
                <a:gd name="T0" fmla="*/ 1302 w 1709"/>
                <a:gd name="T1" fmla="*/ 1762 h 2312"/>
                <a:gd name="T2" fmla="*/ 1442 w 1709"/>
                <a:gd name="T3" fmla="*/ 1254 h 2312"/>
                <a:gd name="T4" fmla="*/ 1100 w 1709"/>
                <a:gd name="T5" fmla="*/ 1254 h 2312"/>
                <a:gd name="T6" fmla="*/ 1239 w 1709"/>
                <a:gd name="T7" fmla="*/ 1762 h 2312"/>
                <a:gd name="T8" fmla="*/ 1100 w 1709"/>
                <a:gd name="T9" fmla="*/ 1254 h 2312"/>
                <a:gd name="T10" fmla="*/ 897 w 1709"/>
                <a:gd name="T11" fmla="*/ 1762 h 2312"/>
                <a:gd name="T12" fmla="*/ 1035 w 1709"/>
                <a:gd name="T13" fmla="*/ 1254 h 2312"/>
                <a:gd name="T14" fmla="*/ 695 w 1709"/>
                <a:gd name="T15" fmla="*/ 1254 h 2312"/>
                <a:gd name="T16" fmla="*/ 834 w 1709"/>
                <a:gd name="T17" fmla="*/ 1762 h 2312"/>
                <a:gd name="T18" fmla="*/ 695 w 1709"/>
                <a:gd name="T19" fmla="*/ 1254 h 2312"/>
                <a:gd name="T20" fmla="*/ 492 w 1709"/>
                <a:gd name="T21" fmla="*/ 1762 h 2312"/>
                <a:gd name="T22" fmla="*/ 630 w 1709"/>
                <a:gd name="T23" fmla="*/ 1254 h 2312"/>
                <a:gd name="T24" fmla="*/ 1302 w 1709"/>
                <a:gd name="T25" fmla="*/ 691 h 2312"/>
                <a:gd name="T26" fmla="*/ 1442 w 1709"/>
                <a:gd name="T27" fmla="*/ 1200 h 2312"/>
                <a:gd name="T28" fmla="*/ 1302 w 1709"/>
                <a:gd name="T29" fmla="*/ 691 h 2312"/>
                <a:gd name="T30" fmla="*/ 1100 w 1709"/>
                <a:gd name="T31" fmla="*/ 1200 h 2312"/>
                <a:gd name="T32" fmla="*/ 1239 w 1709"/>
                <a:gd name="T33" fmla="*/ 691 h 2312"/>
                <a:gd name="T34" fmla="*/ 897 w 1709"/>
                <a:gd name="T35" fmla="*/ 691 h 2312"/>
                <a:gd name="T36" fmla="*/ 1035 w 1709"/>
                <a:gd name="T37" fmla="*/ 1200 h 2312"/>
                <a:gd name="T38" fmla="*/ 897 w 1709"/>
                <a:gd name="T39" fmla="*/ 691 h 2312"/>
                <a:gd name="T40" fmla="*/ 695 w 1709"/>
                <a:gd name="T41" fmla="*/ 1200 h 2312"/>
                <a:gd name="T42" fmla="*/ 834 w 1709"/>
                <a:gd name="T43" fmla="*/ 691 h 2312"/>
                <a:gd name="T44" fmla="*/ 492 w 1709"/>
                <a:gd name="T45" fmla="*/ 691 h 2312"/>
                <a:gd name="T46" fmla="*/ 630 w 1709"/>
                <a:gd name="T47" fmla="*/ 1200 h 2312"/>
                <a:gd name="T48" fmla="*/ 492 w 1709"/>
                <a:gd name="T49" fmla="*/ 691 h 2312"/>
                <a:gd name="T50" fmla="*/ 728 w 1709"/>
                <a:gd name="T51" fmla="*/ 139 h 2312"/>
                <a:gd name="T52" fmla="*/ 1134 w 1709"/>
                <a:gd name="T53" fmla="*/ 353 h 2312"/>
                <a:gd name="T54" fmla="*/ 1273 w 1709"/>
                <a:gd name="T55" fmla="*/ 0 h 2312"/>
                <a:gd name="T56" fmla="*/ 1411 w 1709"/>
                <a:gd name="T57" fmla="*/ 353 h 2312"/>
                <a:gd name="T58" fmla="*/ 1709 w 1709"/>
                <a:gd name="T59" fmla="*/ 2312 h 2312"/>
                <a:gd name="T60" fmla="*/ 663 w 1709"/>
                <a:gd name="T61" fmla="*/ 2121 h 2312"/>
                <a:gd name="T62" fmla="*/ 205 w 1709"/>
                <a:gd name="T63" fmla="*/ 869 h 2312"/>
                <a:gd name="T64" fmla="*/ 0 w 1709"/>
                <a:gd name="T65" fmla="*/ 353 h 2312"/>
                <a:gd name="T66" fmla="*/ 451 w 1709"/>
                <a:gd name="T67" fmla="*/ 140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9" h="2312">
                  <a:moveTo>
                    <a:pt x="1302" y="1254"/>
                  </a:moveTo>
                  <a:lnTo>
                    <a:pt x="1302" y="1762"/>
                  </a:lnTo>
                  <a:lnTo>
                    <a:pt x="1442" y="1762"/>
                  </a:lnTo>
                  <a:lnTo>
                    <a:pt x="1442" y="1254"/>
                  </a:lnTo>
                  <a:lnTo>
                    <a:pt x="1302" y="1254"/>
                  </a:lnTo>
                  <a:close/>
                  <a:moveTo>
                    <a:pt x="1100" y="1254"/>
                  </a:moveTo>
                  <a:lnTo>
                    <a:pt x="1100" y="1762"/>
                  </a:lnTo>
                  <a:lnTo>
                    <a:pt x="1239" y="1762"/>
                  </a:lnTo>
                  <a:lnTo>
                    <a:pt x="1239" y="1254"/>
                  </a:lnTo>
                  <a:lnTo>
                    <a:pt x="1100" y="1254"/>
                  </a:lnTo>
                  <a:close/>
                  <a:moveTo>
                    <a:pt x="897" y="1254"/>
                  </a:moveTo>
                  <a:lnTo>
                    <a:pt x="897" y="1762"/>
                  </a:lnTo>
                  <a:lnTo>
                    <a:pt x="1035" y="1762"/>
                  </a:lnTo>
                  <a:lnTo>
                    <a:pt x="1035" y="1254"/>
                  </a:lnTo>
                  <a:lnTo>
                    <a:pt x="897" y="1254"/>
                  </a:lnTo>
                  <a:close/>
                  <a:moveTo>
                    <a:pt x="695" y="1254"/>
                  </a:moveTo>
                  <a:lnTo>
                    <a:pt x="695" y="1762"/>
                  </a:lnTo>
                  <a:lnTo>
                    <a:pt x="834" y="1762"/>
                  </a:lnTo>
                  <a:lnTo>
                    <a:pt x="834" y="1254"/>
                  </a:lnTo>
                  <a:lnTo>
                    <a:pt x="695" y="1254"/>
                  </a:lnTo>
                  <a:close/>
                  <a:moveTo>
                    <a:pt x="492" y="1254"/>
                  </a:moveTo>
                  <a:lnTo>
                    <a:pt x="492" y="1762"/>
                  </a:lnTo>
                  <a:lnTo>
                    <a:pt x="630" y="1762"/>
                  </a:lnTo>
                  <a:lnTo>
                    <a:pt x="630" y="1254"/>
                  </a:lnTo>
                  <a:lnTo>
                    <a:pt x="492" y="1254"/>
                  </a:lnTo>
                  <a:close/>
                  <a:moveTo>
                    <a:pt x="1302" y="691"/>
                  </a:moveTo>
                  <a:lnTo>
                    <a:pt x="1302" y="1200"/>
                  </a:lnTo>
                  <a:lnTo>
                    <a:pt x="1442" y="1200"/>
                  </a:lnTo>
                  <a:lnTo>
                    <a:pt x="1442" y="691"/>
                  </a:lnTo>
                  <a:lnTo>
                    <a:pt x="1302" y="691"/>
                  </a:lnTo>
                  <a:close/>
                  <a:moveTo>
                    <a:pt x="1100" y="691"/>
                  </a:moveTo>
                  <a:lnTo>
                    <a:pt x="1100" y="1200"/>
                  </a:lnTo>
                  <a:lnTo>
                    <a:pt x="1239" y="1200"/>
                  </a:lnTo>
                  <a:lnTo>
                    <a:pt x="1239" y="691"/>
                  </a:lnTo>
                  <a:lnTo>
                    <a:pt x="1100" y="691"/>
                  </a:lnTo>
                  <a:close/>
                  <a:moveTo>
                    <a:pt x="897" y="691"/>
                  </a:moveTo>
                  <a:lnTo>
                    <a:pt x="897" y="1200"/>
                  </a:lnTo>
                  <a:lnTo>
                    <a:pt x="1035" y="1200"/>
                  </a:lnTo>
                  <a:lnTo>
                    <a:pt x="1035" y="691"/>
                  </a:lnTo>
                  <a:lnTo>
                    <a:pt x="897" y="691"/>
                  </a:lnTo>
                  <a:close/>
                  <a:moveTo>
                    <a:pt x="695" y="691"/>
                  </a:moveTo>
                  <a:lnTo>
                    <a:pt x="695" y="1200"/>
                  </a:lnTo>
                  <a:lnTo>
                    <a:pt x="834" y="1200"/>
                  </a:lnTo>
                  <a:lnTo>
                    <a:pt x="834" y="691"/>
                  </a:lnTo>
                  <a:lnTo>
                    <a:pt x="695" y="691"/>
                  </a:lnTo>
                  <a:close/>
                  <a:moveTo>
                    <a:pt x="492" y="691"/>
                  </a:moveTo>
                  <a:lnTo>
                    <a:pt x="492" y="1200"/>
                  </a:lnTo>
                  <a:lnTo>
                    <a:pt x="630" y="1200"/>
                  </a:lnTo>
                  <a:lnTo>
                    <a:pt x="630" y="691"/>
                  </a:lnTo>
                  <a:lnTo>
                    <a:pt x="492" y="691"/>
                  </a:lnTo>
                  <a:close/>
                  <a:moveTo>
                    <a:pt x="590" y="0"/>
                  </a:moveTo>
                  <a:lnTo>
                    <a:pt x="728" y="139"/>
                  </a:lnTo>
                  <a:lnTo>
                    <a:pt x="728" y="353"/>
                  </a:lnTo>
                  <a:lnTo>
                    <a:pt x="1134" y="353"/>
                  </a:lnTo>
                  <a:lnTo>
                    <a:pt x="1134" y="140"/>
                  </a:lnTo>
                  <a:lnTo>
                    <a:pt x="1273" y="0"/>
                  </a:lnTo>
                  <a:lnTo>
                    <a:pt x="1411" y="139"/>
                  </a:lnTo>
                  <a:lnTo>
                    <a:pt x="1411" y="353"/>
                  </a:lnTo>
                  <a:lnTo>
                    <a:pt x="1709" y="353"/>
                  </a:lnTo>
                  <a:lnTo>
                    <a:pt x="1709" y="2312"/>
                  </a:lnTo>
                  <a:lnTo>
                    <a:pt x="663" y="2312"/>
                  </a:lnTo>
                  <a:lnTo>
                    <a:pt x="663" y="2121"/>
                  </a:lnTo>
                  <a:lnTo>
                    <a:pt x="205" y="2121"/>
                  </a:lnTo>
                  <a:lnTo>
                    <a:pt x="205" y="869"/>
                  </a:lnTo>
                  <a:lnTo>
                    <a:pt x="0" y="869"/>
                  </a:lnTo>
                  <a:lnTo>
                    <a:pt x="0" y="353"/>
                  </a:lnTo>
                  <a:lnTo>
                    <a:pt x="451" y="353"/>
                  </a:lnTo>
                  <a:lnTo>
                    <a:pt x="451" y="140"/>
                  </a:lnTo>
                  <a:lnTo>
                    <a:pt x="5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40080"/>
              <a:endParaRPr lang="en-US" sz="1300" dirty="0">
                <a:solidFill>
                  <a:srgbClr val="4F5861"/>
                </a:solidFill>
              </a:endParaRPr>
            </a:p>
          </p:txBody>
        </p:sp>
        <p:sp>
          <p:nvSpPr>
            <p:cNvPr id="45" name="Freeform 13"/>
            <p:cNvSpPr>
              <a:spLocks noEditPoints="1"/>
            </p:cNvSpPr>
            <p:nvPr/>
          </p:nvSpPr>
          <p:spPr bwMode="gray">
            <a:xfrm>
              <a:off x="3333751" y="2236788"/>
              <a:ext cx="455613" cy="966788"/>
            </a:xfrm>
            <a:custGeom>
              <a:avLst/>
              <a:gdLst>
                <a:gd name="T0" fmla="*/ 425 w 860"/>
                <a:gd name="T1" fmla="*/ 828 h 1828"/>
                <a:gd name="T2" fmla="*/ 382 w 860"/>
                <a:gd name="T3" fmla="*/ 832 h 1828"/>
                <a:gd name="T4" fmla="*/ 341 w 860"/>
                <a:gd name="T5" fmla="*/ 843 h 1828"/>
                <a:gd name="T6" fmla="*/ 303 w 860"/>
                <a:gd name="T7" fmla="*/ 860 h 1828"/>
                <a:gd name="T8" fmla="*/ 269 w 860"/>
                <a:gd name="T9" fmla="*/ 885 h 1828"/>
                <a:gd name="T10" fmla="*/ 240 w 860"/>
                <a:gd name="T11" fmla="*/ 913 h 1828"/>
                <a:gd name="T12" fmla="*/ 217 w 860"/>
                <a:gd name="T13" fmla="*/ 947 h 1828"/>
                <a:gd name="T14" fmla="*/ 199 w 860"/>
                <a:gd name="T15" fmla="*/ 985 h 1828"/>
                <a:gd name="T16" fmla="*/ 187 w 860"/>
                <a:gd name="T17" fmla="*/ 1026 h 1828"/>
                <a:gd name="T18" fmla="*/ 184 w 860"/>
                <a:gd name="T19" fmla="*/ 1069 h 1828"/>
                <a:gd name="T20" fmla="*/ 187 w 860"/>
                <a:gd name="T21" fmla="*/ 1108 h 1828"/>
                <a:gd name="T22" fmla="*/ 195 w 860"/>
                <a:gd name="T23" fmla="*/ 1145 h 1828"/>
                <a:gd name="T24" fmla="*/ 210 w 860"/>
                <a:gd name="T25" fmla="*/ 1179 h 1828"/>
                <a:gd name="T26" fmla="*/ 229 w 860"/>
                <a:gd name="T27" fmla="*/ 1211 h 1828"/>
                <a:gd name="T28" fmla="*/ 253 w 860"/>
                <a:gd name="T29" fmla="*/ 1239 h 1828"/>
                <a:gd name="T30" fmla="*/ 271 w 860"/>
                <a:gd name="T31" fmla="*/ 1255 h 1828"/>
                <a:gd name="T32" fmla="*/ 290 w 860"/>
                <a:gd name="T33" fmla="*/ 1270 h 1828"/>
                <a:gd name="T34" fmla="*/ 322 w 860"/>
                <a:gd name="T35" fmla="*/ 1289 h 1828"/>
                <a:gd name="T36" fmla="*/ 359 w 860"/>
                <a:gd name="T37" fmla="*/ 1301 h 1828"/>
                <a:gd name="T38" fmla="*/ 391 w 860"/>
                <a:gd name="T39" fmla="*/ 1309 h 1828"/>
                <a:gd name="T40" fmla="*/ 424 w 860"/>
                <a:gd name="T41" fmla="*/ 1312 h 1828"/>
                <a:gd name="T42" fmla="*/ 425 w 860"/>
                <a:gd name="T43" fmla="*/ 1312 h 1828"/>
                <a:gd name="T44" fmla="*/ 459 w 860"/>
                <a:gd name="T45" fmla="*/ 1309 h 1828"/>
                <a:gd name="T46" fmla="*/ 492 w 860"/>
                <a:gd name="T47" fmla="*/ 1301 h 1828"/>
                <a:gd name="T48" fmla="*/ 527 w 860"/>
                <a:gd name="T49" fmla="*/ 1289 h 1828"/>
                <a:gd name="T50" fmla="*/ 561 w 860"/>
                <a:gd name="T51" fmla="*/ 1270 h 1828"/>
                <a:gd name="T52" fmla="*/ 580 w 860"/>
                <a:gd name="T53" fmla="*/ 1255 h 1828"/>
                <a:gd name="T54" fmla="*/ 597 w 860"/>
                <a:gd name="T55" fmla="*/ 1239 h 1828"/>
                <a:gd name="T56" fmla="*/ 620 w 860"/>
                <a:gd name="T57" fmla="*/ 1211 h 1828"/>
                <a:gd name="T58" fmla="*/ 641 w 860"/>
                <a:gd name="T59" fmla="*/ 1179 h 1828"/>
                <a:gd name="T60" fmla="*/ 654 w 860"/>
                <a:gd name="T61" fmla="*/ 1145 h 1828"/>
                <a:gd name="T62" fmla="*/ 664 w 860"/>
                <a:gd name="T63" fmla="*/ 1108 h 1828"/>
                <a:gd name="T64" fmla="*/ 666 w 860"/>
                <a:gd name="T65" fmla="*/ 1069 h 1828"/>
                <a:gd name="T66" fmla="*/ 662 w 860"/>
                <a:gd name="T67" fmla="*/ 1026 h 1828"/>
                <a:gd name="T68" fmla="*/ 652 w 860"/>
                <a:gd name="T69" fmla="*/ 985 h 1828"/>
                <a:gd name="T70" fmla="*/ 634 w 860"/>
                <a:gd name="T71" fmla="*/ 947 h 1828"/>
                <a:gd name="T72" fmla="*/ 610 w 860"/>
                <a:gd name="T73" fmla="*/ 913 h 1828"/>
                <a:gd name="T74" fmla="*/ 581 w 860"/>
                <a:gd name="T75" fmla="*/ 885 h 1828"/>
                <a:gd name="T76" fmla="*/ 547 w 860"/>
                <a:gd name="T77" fmla="*/ 860 h 1828"/>
                <a:gd name="T78" fmla="*/ 509 w 860"/>
                <a:gd name="T79" fmla="*/ 843 h 1828"/>
                <a:gd name="T80" fmla="*/ 469 w 860"/>
                <a:gd name="T81" fmla="*/ 832 h 1828"/>
                <a:gd name="T82" fmla="*/ 425 w 860"/>
                <a:gd name="T83" fmla="*/ 828 h 1828"/>
                <a:gd name="T84" fmla="*/ 423 w 860"/>
                <a:gd name="T85" fmla="*/ 0 h 1828"/>
                <a:gd name="T86" fmla="*/ 551 w 860"/>
                <a:gd name="T87" fmla="*/ 133 h 1828"/>
                <a:gd name="T88" fmla="*/ 551 w 860"/>
                <a:gd name="T89" fmla="*/ 482 h 1828"/>
                <a:gd name="T90" fmla="*/ 694 w 860"/>
                <a:gd name="T91" fmla="*/ 482 h 1828"/>
                <a:gd name="T92" fmla="*/ 694 w 860"/>
                <a:gd name="T93" fmla="*/ 279 h 1828"/>
                <a:gd name="T94" fmla="*/ 778 w 860"/>
                <a:gd name="T95" fmla="*/ 210 h 1828"/>
                <a:gd name="T96" fmla="*/ 860 w 860"/>
                <a:gd name="T97" fmla="*/ 279 h 1828"/>
                <a:gd name="T98" fmla="*/ 860 w 860"/>
                <a:gd name="T99" fmla="*/ 1828 h 1828"/>
                <a:gd name="T100" fmla="*/ 0 w 860"/>
                <a:gd name="T101" fmla="*/ 1828 h 1828"/>
                <a:gd name="T102" fmla="*/ 0 w 860"/>
                <a:gd name="T103" fmla="*/ 279 h 1828"/>
                <a:gd name="T104" fmla="*/ 82 w 860"/>
                <a:gd name="T105" fmla="*/ 210 h 1828"/>
                <a:gd name="T106" fmla="*/ 165 w 860"/>
                <a:gd name="T107" fmla="*/ 279 h 1828"/>
                <a:gd name="T108" fmla="*/ 165 w 860"/>
                <a:gd name="T109" fmla="*/ 482 h 1828"/>
                <a:gd name="T110" fmla="*/ 293 w 860"/>
                <a:gd name="T111" fmla="*/ 482 h 1828"/>
                <a:gd name="T112" fmla="*/ 293 w 860"/>
                <a:gd name="T113" fmla="*/ 133 h 1828"/>
                <a:gd name="T114" fmla="*/ 423 w 860"/>
                <a:gd name="T115"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1828">
                  <a:moveTo>
                    <a:pt x="425" y="828"/>
                  </a:moveTo>
                  <a:lnTo>
                    <a:pt x="382" y="832"/>
                  </a:lnTo>
                  <a:lnTo>
                    <a:pt x="341" y="843"/>
                  </a:lnTo>
                  <a:lnTo>
                    <a:pt x="303" y="860"/>
                  </a:lnTo>
                  <a:lnTo>
                    <a:pt x="269" y="885"/>
                  </a:lnTo>
                  <a:lnTo>
                    <a:pt x="240" y="913"/>
                  </a:lnTo>
                  <a:lnTo>
                    <a:pt x="217" y="947"/>
                  </a:lnTo>
                  <a:lnTo>
                    <a:pt x="199" y="985"/>
                  </a:lnTo>
                  <a:lnTo>
                    <a:pt x="187" y="1026"/>
                  </a:lnTo>
                  <a:lnTo>
                    <a:pt x="184" y="1069"/>
                  </a:lnTo>
                  <a:lnTo>
                    <a:pt x="187" y="1108"/>
                  </a:lnTo>
                  <a:lnTo>
                    <a:pt x="195" y="1145"/>
                  </a:lnTo>
                  <a:lnTo>
                    <a:pt x="210" y="1179"/>
                  </a:lnTo>
                  <a:lnTo>
                    <a:pt x="229" y="1211"/>
                  </a:lnTo>
                  <a:lnTo>
                    <a:pt x="253" y="1239"/>
                  </a:lnTo>
                  <a:lnTo>
                    <a:pt x="271" y="1255"/>
                  </a:lnTo>
                  <a:lnTo>
                    <a:pt x="290" y="1270"/>
                  </a:lnTo>
                  <a:lnTo>
                    <a:pt x="322" y="1289"/>
                  </a:lnTo>
                  <a:lnTo>
                    <a:pt x="359" y="1301"/>
                  </a:lnTo>
                  <a:lnTo>
                    <a:pt x="391" y="1309"/>
                  </a:lnTo>
                  <a:lnTo>
                    <a:pt x="424" y="1312"/>
                  </a:lnTo>
                  <a:lnTo>
                    <a:pt x="425" y="1312"/>
                  </a:lnTo>
                  <a:lnTo>
                    <a:pt x="459" y="1309"/>
                  </a:lnTo>
                  <a:lnTo>
                    <a:pt x="492" y="1301"/>
                  </a:lnTo>
                  <a:lnTo>
                    <a:pt x="527" y="1289"/>
                  </a:lnTo>
                  <a:lnTo>
                    <a:pt x="561" y="1270"/>
                  </a:lnTo>
                  <a:lnTo>
                    <a:pt x="580" y="1255"/>
                  </a:lnTo>
                  <a:lnTo>
                    <a:pt x="597" y="1239"/>
                  </a:lnTo>
                  <a:lnTo>
                    <a:pt x="620" y="1211"/>
                  </a:lnTo>
                  <a:lnTo>
                    <a:pt x="641" y="1179"/>
                  </a:lnTo>
                  <a:lnTo>
                    <a:pt x="654" y="1145"/>
                  </a:lnTo>
                  <a:lnTo>
                    <a:pt x="664" y="1108"/>
                  </a:lnTo>
                  <a:lnTo>
                    <a:pt x="666" y="1069"/>
                  </a:lnTo>
                  <a:lnTo>
                    <a:pt x="662" y="1026"/>
                  </a:lnTo>
                  <a:lnTo>
                    <a:pt x="652" y="985"/>
                  </a:lnTo>
                  <a:lnTo>
                    <a:pt x="634" y="947"/>
                  </a:lnTo>
                  <a:lnTo>
                    <a:pt x="610" y="913"/>
                  </a:lnTo>
                  <a:lnTo>
                    <a:pt x="581" y="885"/>
                  </a:lnTo>
                  <a:lnTo>
                    <a:pt x="547" y="860"/>
                  </a:lnTo>
                  <a:lnTo>
                    <a:pt x="509" y="843"/>
                  </a:lnTo>
                  <a:lnTo>
                    <a:pt x="469" y="832"/>
                  </a:lnTo>
                  <a:lnTo>
                    <a:pt x="425" y="828"/>
                  </a:lnTo>
                  <a:close/>
                  <a:moveTo>
                    <a:pt x="423" y="0"/>
                  </a:moveTo>
                  <a:lnTo>
                    <a:pt x="551" y="133"/>
                  </a:lnTo>
                  <a:lnTo>
                    <a:pt x="551" y="482"/>
                  </a:lnTo>
                  <a:lnTo>
                    <a:pt x="694" y="482"/>
                  </a:lnTo>
                  <a:lnTo>
                    <a:pt x="694" y="279"/>
                  </a:lnTo>
                  <a:lnTo>
                    <a:pt x="778" y="210"/>
                  </a:lnTo>
                  <a:lnTo>
                    <a:pt x="860" y="279"/>
                  </a:lnTo>
                  <a:lnTo>
                    <a:pt x="860" y="1828"/>
                  </a:lnTo>
                  <a:lnTo>
                    <a:pt x="0" y="1828"/>
                  </a:lnTo>
                  <a:lnTo>
                    <a:pt x="0" y="279"/>
                  </a:lnTo>
                  <a:lnTo>
                    <a:pt x="82" y="210"/>
                  </a:lnTo>
                  <a:lnTo>
                    <a:pt x="165" y="279"/>
                  </a:lnTo>
                  <a:lnTo>
                    <a:pt x="165" y="482"/>
                  </a:lnTo>
                  <a:lnTo>
                    <a:pt x="293" y="482"/>
                  </a:lnTo>
                  <a:lnTo>
                    <a:pt x="293" y="133"/>
                  </a:lnTo>
                  <a:lnTo>
                    <a:pt x="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40080"/>
              <a:endParaRPr lang="en-US" sz="1300" dirty="0">
                <a:solidFill>
                  <a:srgbClr val="4F5861"/>
                </a:solidFill>
              </a:endParaRPr>
            </a:p>
          </p:txBody>
        </p:sp>
        <p:sp>
          <p:nvSpPr>
            <p:cNvPr id="46" name="Freeform 14"/>
            <p:cNvSpPr>
              <a:spLocks noEditPoints="1"/>
            </p:cNvSpPr>
            <p:nvPr/>
          </p:nvSpPr>
          <p:spPr bwMode="gray">
            <a:xfrm>
              <a:off x="2981326" y="3244851"/>
              <a:ext cx="1163638" cy="823913"/>
            </a:xfrm>
            <a:custGeom>
              <a:avLst/>
              <a:gdLst>
                <a:gd name="T0" fmla="*/ 1134 w 2199"/>
                <a:gd name="T1" fmla="*/ 687 h 1558"/>
                <a:gd name="T2" fmla="*/ 1134 w 2199"/>
                <a:gd name="T3" fmla="*/ 1227 h 1558"/>
                <a:gd name="T4" fmla="*/ 1470 w 2199"/>
                <a:gd name="T5" fmla="*/ 1227 h 1558"/>
                <a:gd name="T6" fmla="*/ 1470 w 2199"/>
                <a:gd name="T7" fmla="*/ 687 h 1558"/>
                <a:gd name="T8" fmla="*/ 1134 w 2199"/>
                <a:gd name="T9" fmla="*/ 687 h 1558"/>
                <a:gd name="T10" fmla="*/ 725 w 2199"/>
                <a:gd name="T11" fmla="*/ 687 h 1558"/>
                <a:gd name="T12" fmla="*/ 725 w 2199"/>
                <a:gd name="T13" fmla="*/ 1227 h 1558"/>
                <a:gd name="T14" fmla="*/ 1062 w 2199"/>
                <a:gd name="T15" fmla="*/ 1227 h 1558"/>
                <a:gd name="T16" fmla="*/ 1062 w 2199"/>
                <a:gd name="T17" fmla="*/ 687 h 1558"/>
                <a:gd name="T18" fmla="*/ 725 w 2199"/>
                <a:gd name="T19" fmla="*/ 687 h 1558"/>
                <a:gd name="T20" fmla="*/ 1097 w 2199"/>
                <a:gd name="T21" fmla="*/ 146 h 1558"/>
                <a:gd name="T22" fmla="*/ 1043 w 2199"/>
                <a:gd name="T23" fmla="*/ 150 h 1558"/>
                <a:gd name="T24" fmla="*/ 990 w 2199"/>
                <a:gd name="T25" fmla="*/ 161 h 1558"/>
                <a:gd name="T26" fmla="*/ 940 w 2199"/>
                <a:gd name="T27" fmla="*/ 180 h 1558"/>
                <a:gd name="T28" fmla="*/ 895 w 2199"/>
                <a:gd name="T29" fmla="*/ 206 h 1558"/>
                <a:gd name="T30" fmla="*/ 853 w 2199"/>
                <a:gd name="T31" fmla="*/ 237 h 1558"/>
                <a:gd name="T32" fmla="*/ 817 w 2199"/>
                <a:gd name="T33" fmla="*/ 274 h 1558"/>
                <a:gd name="T34" fmla="*/ 786 w 2199"/>
                <a:gd name="T35" fmla="*/ 316 h 1558"/>
                <a:gd name="T36" fmla="*/ 760 w 2199"/>
                <a:gd name="T37" fmla="*/ 362 h 1558"/>
                <a:gd name="T38" fmla="*/ 741 w 2199"/>
                <a:gd name="T39" fmla="*/ 410 h 1558"/>
                <a:gd name="T40" fmla="*/ 729 w 2199"/>
                <a:gd name="T41" fmla="*/ 463 h 1558"/>
                <a:gd name="T42" fmla="*/ 725 w 2199"/>
                <a:gd name="T43" fmla="*/ 519 h 1558"/>
                <a:gd name="T44" fmla="*/ 725 w 2199"/>
                <a:gd name="T45" fmla="*/ 618 h 1558"/>
                <a:gd name="T46" fmla="*/ 1470 w 2199"/>
                <a:gd name="T47" fmla="*/ 618 h 1558"/>
                <a:gd name="T48" fmla="*/ 1470 w 2199"/>
                <a:gd name="T49" fmla="*/ 519 h 1558"/>
                <a:gd name="T50" fmla="*/ 1466 w 2199"/>
                <a:gd name="T51" fmla="*/ 463 h 1558"/>
                <a:gd name="T52" fmla="*/ 1455 w 2199"/>
                <a:gd name="T53" fmla="*/ 410 h 1558"/>
                <a:gd name="T54" fmla="*/ 1436 w 2199"/>
                <a:gd name="T55" fmla="*/ 362 h 1558"/>
                <a:gd name="T56" fmla="*/ 1410 w 2199"/>
                <a:gd name="T57" fmla="*/ 316 h 1558"/>
                <a:gd name="T58" fmla="*/ 1379 w 2199"/>
                <a:gd name="T59" fmla="*/ 274 h 1558"/>
                <a:gd name="T60" fmla="*/ 1343 w 2199"/>
                <a:gd name="T61" fmla="*/ 237 h 1558"/>
                <a:gd name="T62" fmla="*/ 1301 w 2199"/>
                <a:gd name="T63" fmla="*/ 206 h 1558"/>
                <a:gd name="T64" fmla="*/ 1255 w 2199"/>
                <a:gd name="T65" fmla="*/ 180 h 1558"/>
                <a:gd name="T66" fmla="*/ 1206 w 2199"/>
                <a:gd name="T67" fmla="*/ 161 h 1558"/>
                <a:gd name="T68" fmla="*/ 1153 w 2199"/>
                <a:gd name="T69" fmla="*/ 150 h 1558"/>
                <a:gd name="T70" fmla="*/ 1097 w 2199"/>
                <a:gd name="T71" fmla="*/ 146 h 1558"/>
                <a:gd name="T72" fmla="*/ 473 w 2199"/>
                <a:gd name="T73" fmla="*/ 0 h 1558"/>
                <a:gd name="T74" fmla="*/ 1719 w 2199"/>
                <a:gd name="T75" fmla="*/ 0 h 1558"/>
                <a:gd name="T76" fmla="*/ 1719 w 2199"/>
                <a:gd name="T77" fmla="*/ 1227 h 1558"/>
                <a:gd name="T78" fmla="*/ 2199 w 2199"/>
                <a:gd name="T79" fmla="*/ 1227 h 1558"/>
                <a:gd name="T80" fmla="*/ 2199 w 2199"/>
                <a:gd name="T81" fmla="*/ 1558 h 1558"/>
                <a:gd name="T82" fmla="*/ 0 w 2199"/>
                <a:gd name="T83" fmla="*/ 1558 h 1558"/>
                <a:gd name="T84" fmla="*/ 0 w 2199"/>
                <a:gd name="T85" fmla="*/ 1227 h 1558"/>
                <a:gd name="T86" fmla="*/ 473 w 2199"/>
                <a:gd name="T87" fmla="*/ 1227 h 1558"/>
                <a:gd name="T88" fmla="*/ 473 w 2199"/>
                <a:gd name="T89"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9" h="1558">
                  <a:moveTo>
                    <a:pt x="1134" y="687"/>
                  </a:moveTo>
                  <a:lnTo>
                    <a:pt x="1134" y="1227"/>
                  </a:lnTo>
                  <a:lnTo>
                    <a:pt x="1470" y="1227"/>
                  </a:lnTo>
                  <a:lnTo>
                    <a:pt x="1470" y="687"/>
                  </a:lnTo>
                  <a:lnTo>
                    <a:pt x="1134" y="687"/>
                  </a:lnTo>
                  <a:close/>
                  <a:moveTo>
                    <a:pt x="725" y="687"/>
                  </a:moveTo>
                  <a:lnTo>
                    <a:pt x="725" y="1227"/>
                  </a:lnTo>
                  <a:lnTo>
                    <a:pt x="1062" y="1227"/>
                  </a:lnTo>
                  <a:lnTo>
                    <a:pt x="1062" y="687"/>
                  </a:lnTo>
                  <a:lnTo>
                    <a:pt x="725" y="687"/>
                  </a:lnTo>
                  <a:close/>
                  <a:moveTo>
                    <a:pt x="1097" y="146"/>
                  </a:moveTo>
                  <a:lnTo>
                    <a:pt x="1043" y="150"/>
                  </a:lnTo>
                  <a:lnTo>
                    <a:pt x="990" y="161"/>
                  </a:lnTo>
                  <a:lnTo>
                    <a:pt x="940" y="180"/>
                  </a:lnTo>
                  <a:lnTo>
                    <a:pt x="895" y="206"/>
                  </a:lnTo>
                  <a:lnTo>
                    <a:pt x="853" y="237"/>
                  </a:lnTo>
                  <a:lnTo>
                    <a:pt x="817" y="274"/>
                  </a:lnTo>
                  <a:lnTo>
                    <a:pt x="786" y="316"/>
                  </a:lnTo>
                  <a:lnTo>
                    <a:pt x="760" y="362"/>
                  </a:lnTo>
                  <a:lnTo>
                    <a:pt x="741" y="410"/>
                  </a:lnTo>
                  <a:lnTo>
                    <a:pt x="729" y="463"/>
                  </a:lnTo>
                  <a:lnTo>
                    <a:pt x="725" y="519"/>
                  </a:lnTo>
                  <a:lnTo>
                    <a:pt x="725" y="618"/>
                  </a:lnTo>
                  <a:lnTo>
                    <a:pt x="1470" y="618"/>
                  </a:lnTo>
                  <a:lnTo>
                    <a:pt x="1470" y="519"/>
                  </a:lnTo>
                  <a:lnTo>
                    <a:pt x="1466" y="463"/>
                  </a:lnTo>
                  <a:lnTo>
                    <a:pt x="1455" y="410"/>
                  </a:lnTo>
                  <a:lnTo>
                    <a:pt x="1436" y="362"/>
                  </a:lnTo>
                  <a:lnTo>
                    <a:pt x="1410" y="316"/>
                  </a:lnTo>
                  <a:lnTo>
                    <a:pt x="1379" y="274"/>
                  </a:lnTo>
                  <a:lnTo>
                    <a:pt x="1343" y="237"/>
                  </a:lnTo>
                  <a:lnTo>
                    <a:pt x="1301" y="206"/>
                  </a:lnTo>
                  <a:lnTo>
                    <a:pt x="1255" y="180"/>
                  </a:lnTo>
                  <a:lnTo>
                    <a:pt x="1206" y="161"/>
                  </a:lnTo>
                  <a:lnTo>
                    <a:pt x="1153" y="150"/>
                  </a:lnTo>
                  <a:lnTo>
                    <a:pt x="1097" y="146"/>
                  </a:lnTo>
                  <a:close/>
                  <a:moveTo>
                    <a:pt x="473" y="0"/>
                  </a:moveTo>
                  <a:lnTo>
                    <a:pt x="1719" y="0"/>
                  </a:lnTo>
                  <a:lnTo>
                    <a:pt x="1719" y="1227"/>
                  </a:lnTo>
                  <a:lnTo>
                    <a:pt x="2199" y="1227"/>
                  </a:lnTo>
                  <a:lnTo>
                    <a:pt x="2199" y="1558"/>
                  </a:lnTo>
                  <a:lnTo>
                    <a:pt x="0" y="1558"/>
                  </a:lnTo>
                  <a:lnTo>
                    <a:pt x="0" y="1227"/>
                  </a:lnTo>
                  <a:lnTo>
                    <a:pt x="473" y="1227"/>
                  </a:lnTo>
                  <a:lnTo>
                    <a:pt x="4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40080"/>
              <a:endParaRPr lang="en-US" sz="1300" dirty="0">
                <a:solidFill>
                  <a:srgbClr val="4F5861"/>
                </a:solidFill>
              </a:endParaRPr>
            </a:p>
          </p:txBody>
        </p:sp>
      </p:grpSp>
      <p:grpSp>
        <p:nvGrpSpPr>
          <p:cNvPr id="7" name="Group 6"/>
          <p:cNvGrpSpPr/>
          <p:nvPr/>
        </p:nvGrpSpPr>
        <p:grpSpPr>
          <a:xfrm>
            <a:off x="257327" y="1217627"/>
            <a:ext cx="2581472" cy="1318089"/>
            <a:chOff x="257327" y="1220040"/>
            <a:chExt cx="2581472" cy="1318089"/>
          </a:xfrm>
        </p:grpSpPr>
        <p:sp>
          <p:nvSpPr>
            <p:cNvPr id="60" name="TextBox 59"/>
            <p:cNvSpPr txBox="1"/>
            <p:nvPr/>
          </p:nvSpPr>
          <p:spPr bwMode="gray">
            <a:xfrm>
              <a:off x="257327" y="1220040"/>
              <a:ext cx="2408484" cy="153888"/>
            </a:xfrm>
            <a:prstGeom prst="rect">
              <a:avLst/>
            </a:prstGeom>
            <a:noFill/>
          </p:spPr>
          <p:txBody>
            <a:bodyPr wrap="square" lIns="0" tIns="0" rIns="0" bIns="0" rtlCol="0">
              <a:spAutoFit/>
            </a:bodyPr>
            <a:lstStyle/>
            <a:p>
              <a:pPr defTabSz="640080"/>
              <a:r>
                <a:rPr lang="en-US" sz="1000" b="1" dirty="0" smtClean="0">
                  <a:solidFill>
                    <a:srgbClr val="FFFFFF"/>
                  </a:solidFill>
                </a:rPr>
                <a:t>The Traditional Academic Model</a:t>
              </a:r>
              <a:endParaRPr lang="en-US" sz="1000" b="1" dirty="0">
                <a:solidFill>
                  <a:srgbClr val="FFFFFF"/>
                </a:solidFill>
              </a:endParaRPr>
            </a:p>
          </p:txBody>
        </p:sp>
        <p:sp>
          <p:nvSpPr>
            <p:cNvPr id="65" name="TextBox 64"/>
            <p:cNvSpPr txBox="1"/>
            <p:nvPr/>
          </p:nvSpPr>
          <p:spPr bwMode="gray">
            <a:xfrm>
              <a:off x="257327" y="1514772"/>
              <a:ext cx="2581472" cy="1023357"/>
            </a:xfrm>
            <a:prstGeom prst="rect">
              <a:avLst/>
            </a:prstGeom>
            <a:noFill/>
          </p:spPr>
          <p:txBody>
            <a:bodyPr wrap="square" lIns="0" tIns="0" rIns="0" bIns="0" rtlCol="0">
              <a:spAutoFit/>
            </a:bodyPr>
            <a:lstStyle/>
            <a:p>
              <a:pPr defTabSz="640080">
                <a:spcBef>
                  <a:spcPts val="500"/>
                </a:spcBef>
              </a:pPr>
              <a:r>
                <a:rPr lang="en-US" sz="900" i="1" dirty="0" smtClean="0">
                  <a:solidFill>
                    <a:srgbClr val="FFFFFF"/>
                  </a:solidFill>
                </a:rPr>
                <a:t>Student Population</a:t>
              </a:r>
            </a:p>
            <a:p>
              <a:pPr marL="112713" indent="-112713" defTabSz="640080">
                <a:spcBef>
                  <a:spcPts val="500"/>
                </a:spcBef>
                <a:buFont typeface="Arial" panose="020B0604020202020204" pitchFamily="34" charset="0"/>
                <a:buChar char="•"/>
              </a:pPr>
              <a:r>
                <a:rPr lang="en-US" sz="900" dirty="0" smtClean="0">
                  <a:solidFill>
                    <a:srgbClr val="FFFFFF"/>
                  </a:solidFill>
                </a:rPr>
                <a:t>Residential education</a:t>
              </a:r>
            </a:p>
            <a:p>
              <a:pPr marL="112713" indent="-112713" defTabSz="640080">
                <a:spcBef>
                  <a:spcPts val="500"/>
                </a:spcBef>
                <a:buFont typeface="Arial" panose="020B0604020202020204" pitchFamily="34" charset="0"/>
                <a:buChar char="•"/>
              </a:pPr>
              <a:r>
                <a:rPr lang="en-US" sz="900" dirty="0" smtClean="0">
                  <a:solidFill>
                    <a:srgbClr val="FFFFFF"/>
                  </a:solidFill>
                </a:rPr>
                <a:t>18-24 year old students who attend full time</a:t>
              </a:r>
            </a:p>
            <a:p>
              <a:pPr marL="112713" indent="-112713" defTabSz="640080">
                <a:spcBef>
                  <a:spcPts val="500"/>
                </a:spcBef>
                <a:buFont typeface="Arial" panose="020B0604020202020204" pitchFamily="34" charset="0"/>
                <a:buChar char="•"/>
              </a:pPr>
              <a:r>
                <a:rPr lang="en-US" sz="900" dirty="0" smtClean="0">
                  <a:solidFill>
                    <a:srgbClr val="FFFFFF"/>
                  </a:solidFill>
                </a:rPr>
                <a:t>Selective admission of academically prepared students</a:t>
              </a:r>
            </a:p>
          </p:txBody>
        </p:sp>
      </p:grpSp>
      <p:sp>
        <p:nvSpPr>
          <p:cNvPr id="66" name="TextBox 65"/>
          <p:cNvSpPr txBox="1"/>
          <p:nvPr/>
        </p:nvSpPr>
        <p:spPr bwMode="gray">
          <a:xfrm>
            <a:off x="3336652" y="1125183"/>
            <a:ext cx="2581472" cy="1502976"/>
          </a:xfrm>
          <a:prstGeom prst="rect">
            <a:avLst/>
          </a:prstGeom>
          <a:noFill/>
        </p:spPr>
        <p:txBody>
          <a:bodyPr wrap="square" lIns="0" tIns="0" rIns="0" bIns="0" rtlCol="0">
            <a:spAutoFit/>
          </a:bodyPr>
          <a:lstStyle/>
          <a:p>
            <a:pPr defTabSz="640080">
              <a:spcBef>
                <a:spcPts val="500"/>
              </a:spcBef>
            </a:pPr>
            <a:r>
              <a:rPr lang="en-US" sz="900" i="1" dirty="0" smtClean="0">
                <a:solidFill>
                  <a:srgbClr val="FFFFFF"/>
                </a:solidFill>
              </a:rPr>
              <a:t>Instruction</a:t>
            </a:r>
          </a:p>
          <a:p>
            <a:pPr marL="112713" indent="-112713" defTabSz="640080">
              <a:spcBef>
                <a:spcPts val="500"/>
              </a:spcBef>
              <a:buFont typeface="Arial" panose="020B0604020202020204" pitchFamily="34" charset="0"/>
              <a:buChar char="•"/>
            </a:pPr>
            <a:r>
              <a:rPr lang="en-US" sz="900" dirty="0" smtClean="0">
                <a:solidFill>
                  <a:srgbClr val="FFFFFF"/>
                </a:solidFill>
              </a:rPr>
              <a:t>Daytime face-to-face instruction during academic terms</a:t>
            </a:r>
          </a:p>
          <a:p>
            <a:pPr marL="112713" indent="-112713" defTabSz="640080">
              <a:spcBef>
                <a:spcPts val="500"/>
              </a:spcBef>
              <a:buFont typeface="Arial" panose="020B0604020202020204" pitchFamily="34" charset="0"/>
              <a:buChar char="•"/>
            </a:pPr>
            <a:r>
              <a:rPr lang="en-US" sz="900" dirty="0" smtClean="0">
                <a:solidFill>
                  <a:srgbClr val="FFFFFF"/>
                </a:solidFill>
              </a:rPr>
              <a:t>Comprehensive academic program offerings</a:t>
            </a:r>
          </a:p>
          <a:p>
            <a:pPr marL="112713" indent="-112713" defTabSz="640080">
              <a:spcBef>
                <a:spcPts val="500"/>
              </a:spcBef>
              <a:buFont typeface="Arial" panose="020B0604020202020204" pitchFamily="34" charset="0"/>
              <a:buChar char="•"/>
            </a:pPr>
            <a:r>
              <a:rPr lang="en-US" sz="900" dirty="0" smtClean="0">
                <a:solidFill>
                  <a:srgbClr val="FFFFFF"/>
                </a:solidFill>
              </a:rPr>
              <a:t>Broad general education requirements taught by faculty</a:t>
            </a:r>
          </a:p>
          <a:p>
            <a:pPr marL="112713" indent="-112713" defTabSz="640080">
              <a:spcBef>
                <a:spcPts val="500"/>
              </a:spcBef>
              <a:buFont typeface="Arial" panose="020B0604020202020204" pitchFamily="34" charset="0"/>
              <a:buChar char="•"/>
            </a:pPr>
            <a:r>
              <a:rPr lang="en-US" sz="900" dirty="0" smtClean="0">
                <a:solidFill>
                  <a:srgbClr val="FFFFFF"/>
                </a:solidFill>
              </a:rPr>
              <a:t>Most instructors tenure track faculty promoted based on scholarship</a:t>
            </a:r>
          </a:p>
        </p:txBody>
      </p:sp>
      <p:sp>
        <p:nvSpPr>
          <p:cNvPr id="67" name="Rectangle 66"/>
          <p:cNvSpPr/>
          <p:nvPr/>
        </p:nvSpPr>
        <p:spPr bwMode="gray">
          <a:xfrm flipV="1">
            <a:off x="5306900" y="653700"/>
            <a:ext cx="744843" cy="401262"/>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80">
              <a:spcBef>
                <a:spcPts val="500"/>
              </a:spcBef>
            </a:pPr>
            <a:endParaRPr lang="en-US" sz="1000" dirty="0" err="1" smtClean="0">
              <a:solidFill>
                <a:srgbClr val="FFFFFF"/>
              </a:solidFill>
            </a:endParaRPr>
          </a:p>
        </p:txBody>
      </p:sp>
      <p:grpSp>
        <p:nvGrpSpPr>
          <p:cNvPr id="14" name="Group 13"/>
          <p:cNvGrpSpPr/>
          <p:nvPr/>
        </p:nvGrpSpPr>
        <p:grpSpPr>
          <a:xfrm>
            <a:off x="410005" y="2862987"/>
            <a:ext cx="5580790" cy="1340395"/>
            <a:chOff x="470953" y="2862987"/>
            <a:chExt cx="5580790" cy="1340395"/>
          </a:xfrm>
        </p:grpSpPr>
        <p:grpSp>
          <p:nvGrpSpPr>
            <p:cNvPr id="9" name="Group 8"/>
            <p:cNvGrpSpPr/>
            <p:nvPr/>
          </p:nvGrpSpPr>
          <p:grpSpPr>
            <a:xfrm>
              <a:off x="470953" y="2862987"/>
              <a:ext cx="976203" cy="1290865"/>
              <a:chOff x="470953" y="2862987"/>
              <a:chExt cx="976203" cy="1290865"/>
            </a:xfrm>
          </p:grpSpPr>
          <p:sp>
            <p:nvSpPr>
              <p:cNvPr id="68" name="Rectangle 67"/>
              <p:cNvSpPr/>
              <p:nvPr/>
            </p:nvSpPr>
            <p:spPr bwMode="gray">
              <a:xfrm>
                <a:off x="470953" y="3397187"/>
                <a:ext cx="976203" cy="46097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40080">
                  <a:spcBef>
                    <a:spcPts val="500"/>
                  </a:spcBef>
                </a:pPr>
                <a:r>
                  <a:rPr lang="en-US" sz="900" b="1" dirty="0" smtClean="0">
                    <a:solidFill>
                      <a:srgbClr val="4F5861"/>
                    </a:solidFill>
                  </a:rPr>
                  <a:t>Student Population</a:t>
                </a:r>
              </a:p>
            </p:txBody>
          </p:sp>
          <p:pic>
            <p:nvPicPr>
              <p:cNvPr id="75" name="Picture 4" descr="L:\public\share\ABC Templates and Resources\Template Resources (EAB)\Art Icons Logos (EAB)\Icons (EAB)\Group_Studen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086" y="3887153"/>
                <a:ext cx="459936" cy="26669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L:\public\share\ABC Templates and Resources\Template Resources (EAB)\Art Icons Logos (EAB)\Icons (EAB)\Column_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249" y="2862987"/>
                <a:ext cx="513610" cy="436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595397" y="2862987"/>
              <a:ext cx="976203" cy="1267722"/>
              <a:chOff x="1610058" y="2862987"/>
              <a:chExt cx="976203" cy="1267722"/>
            </a:xfrm>
          </p:grpSpPr>
          <p:sp>
            <p:nvSpPr>
              <p:cNvPr id="69" name="Rectangle 68"/>
              <p:cNvSpPr/>
              <p:nvPr/>
            </p:nvSpPr>
            <p:spPr bwMode="gray">
              <a:xfrm>
                <a:off x="1610058" y="3397187"/>
                <a:ext cx="976203" cy="46097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40080">
                  <a:spcBef>
                    <a:spcPts val="500"/>
                  </a:spcBef>
                </a:pPr>
                <a:r>
                  <a:rPr lang="en-US" sz="900" b="1" dirty="0" smtClean="0">
                    <a:solidFill>
                      <a:srgbClr val="4F5861"/>
                    </a:solidFill>
                  </a:rPr>
                  <a:t>Family Finances</a:t>
                </a: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1909233" y="3910296"/>
                <a:ext cx="377852" cy="220413"/>
              </a:xfrm>
              <a:prstGeom prst="rect">
                <a:avLst/>
              </a:prstGeom>
            </p:spPr>
          </p:pic>
          <p:pic>
            <p:nvPicPr>
              <p:cNvPr id="78" name="Picture 2" descr="L:\public\share\ABC Templates and Resources\Template Resources (EAB)\Art Icons Logos (EAB)\Icons (EAB)\Column_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354" y="2862987"/>
                <a:ext cx="513610" cy="436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3844285" y="2862987"/>
              <a:ext cx="976203" cy="1279146"/>
              <a:chOff x="3884776" y="2862987"/>
              <a:chExt cx="976203" cy="1279146"/>
            </a:xfrm>
          </p:grpSpPr>
          <p:sp>
            <p:nvSpPr>
              <p:cNvPr id="71" name="Rectangle 70"/>
              <p:cNvSpPr/>
              <p:nvPr/>
            </p:nvSpPr>
            <p:spPr bwMode="gray">
              <a:xfrm>
                <a:off x="3884776" y="3397187"/>
                <a:ext cx="976203" cy="46097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40080">
                  <a:spcBef>
                    <a:spcPts val="500"/>
                  </a:spcBef>
                </a:pPr>
                <a:r>
                  <a:rPr lang="en-US" sz="900" b="1" dirty="0" smtClean="0">
                    <a:solidFill>
                      <a:srgbClr val="4F5861"/>
                    </a:solidFill>
                  </a:rPr>
                  <a:t>Career Outcomes</a:t>
                </a:r>
              </a:p>
            </p:txBody>
          </p:sp>
          <p:pic>
            <p:nvPicPr>
              <p:cNvPr id="74" name="Picture 3" descr="L:\public\share\ABC Templates and Resources\Template Resources (EAB)\Art Icons Logos (EAB)\Icons (EAB)\Group_Care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4039" y="3898872"/>
                <a:ext cx="377677" cy="24326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L:\public\share\ABC Templates and Resources\Template Resources (EAB)\Art Icons Logos (EAB)\Icons (EAB)\Column_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6072" y="2862987"/>
                <a:ext cx="513610" cy="436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968729" y="2862987"/>
              <a:ext cx="1083014" cy="1282409"/>
              <a:chOff x="4968729" y="2862987"/>
              <a:chExt cx="1083014" cy="1282409"/>
            </a:xfrm>
          </p:grpSpPr>
          <p:sp>
            <p:nvSpPr>
              <p:cNvPr id="72" name="Rectangle 71"/>
              <p:cNvSpPr/>
              <p:nvPr/>
            </p:nvSpPr>
            <p:spPr bwMode="gray">
              <a:xfrm>
                <a:off x="4968729" y="3397187"/>
                <a:ext cx="1083014" cy="46097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40080">
                  <a:spcBef>
                    <a:spcPts val="500"/>
                  </a:spcBef>
                </a:pPr>
                <a:r>
                  <a:rPr lang="en-US" sz="900" b="1" dirty="0" smtClean="0">
                    <a:solidFill>
                      <a:srgbClr val="4F5861"/>
                    </a:solidFill>
                  </a:rPr>
                  <a:t>Competition</a:t>
                </a:r>
              </a:p>
            </p:txBody>
          </p:sp>
          <p:pic>
            <p:nvPicPr>
              <p:cNvPr id="76" name="Picture 5" descr="L:\public\share\ABC Templates and Resources\Template Resources (EAB)\Art Icons Logos (EAB)\Icons (EAB)\National_Searc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7356" y="3895609"/>
                <a:ext cx="365760" cy="24978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L:\public\share\ABC Templates and Resources\Template Resources (EAB)\Art Icons Logos (EAB)\Icons (EAB)\Column_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431" y="2862987"/>
                <a:ext cx="513610" cy="436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719841" y="2862987"/>
              <a:ext cx="976203" cy="1340395"/>
              <a:chOff x="2747417" y="2862987"/>
              <a:chExt cx="976203" cy="1340395"/>
            </a:xfrm>
          </p:grpSpPr>
          <p:sp>
            <p:nvSpPr>
              <p:cNvPr id="70" name="Rectangle 69"/>
              <p:cNvSpPr/>
              <p:nvPr/>
            </p:nvSpPr>
            <p:spPr bwMode="gray">
              <a:xfrm>
                <a:off x="2747417" y="3397187"/>
                <a:ext cx="976203" cy="46097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40080">
                  <a:spcBef>
                    <a:spcPts val="500"/>
                  </a:spcBef>
                </a:pPr>
                <a:r>
                  <a:rPr lang="en-US" sz="900" b="1" dirty="0" smtClean="0">
                    <a:solidFill>
                      <a:srgbClr val="4F5861"/>
                    </a:solidFill>
                  </a:rPr>
                  <a:t>Public Support</a:t>
                </a:r>
              </a:p>
            </p:txBody>
          </p:sp>
          <p:pic>
            <p:nvPicPr>
              <p:cNvPr id="79" name="Picture 2" descr="L:\public\share\ABC Templates and Resources\Template Resources (EAB)\Art Icons Logos (EAB)\Icons (EAB)\Column_pi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713" y="2862987"/>
                <a:ext cx="513610" cy="43692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7" descr="L:\public\share\ABC Templates and Resources\Template Resources (EAB)\Art Icons Logos (EAB)\Icons (EAB)\Capito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7086" y="3837622"/>
                <a:ext cx="316865" cy="36576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816027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Hispanic HS Graduates Will Drive Most Growth</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5273040" y="4677489"/>
            <a:ext cx="1127760" cy="123111"/>
          </a:xfrm>
        </p:spPr>
        <p:txBody>
          <a:bodyPr/>
          <a:lstStyle/>
          <a:p>
            <a:r>
              <a:rPr lang="en-US" dirty="0" smtClean="0"/>
              <a:t>Source: WICHE</a:t>
            </a:r>
            <a:endParaRPr lang="en-US" dirty="0"/>
          </a:p>
        </p:txBody>
      </p:sp>
      <p:sp>
        <p:nvSpPr>
          <p:cNvPr id="6" name="Title 5"/>
          <p:cNvSpPr>
            <a:spLocks noGrp="1"/>
          </p:cNvSpPr>
          <p:nvPr>
            <p:ph type="title"/>
          </p:nvPr>
        </p:nvSpPr>
        <p:spPr/>
        <p:txBody>
          <a:bodyPr/>
          <a:lstStyle/>
          <a:p>
            <a:r>
              <a:rPr lang="en-US" dirty="0" smtClean="0"/>
              <a:t>Changing Mix of Students</a:t>
            </a:r>
            <a:endParaRPr lang="en-US" dirty="0"/>
          </a:p>
        </p:txBody>
      </p:sp>
      <p:graphicFrame>
        <p:nvGraphicFramePr>
          <p:cNvPr id="7" name="Chart 6"/>
          <p:cNvGraphicFramePr/>
          <p:nvPr>
            <p:extLst/>
          </p:nvPr>
        </p:nvGraphicFramePr>
        <p:xfrm>
          <a:off x="284480" y="1117600"/>
          <a:ext cx="3972560" cy="34848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bwMode="gray">
          <a:xfrm>
            <a:off x="792480" y="981779"/>
            <a:ext cx="5008880" cy="138499"/>
          </a:xfrm>
          <a:prstGeom prst="rect">
            <a:avLst/>
          </a:prstGeom>
          <a:noFill/>
        </p:spPr>
        <p:txBody>
          <a:bodyPr wrap="square" lIns="0" tIns="0" rIns="0" bIns="0" rtlCol="0">
            <a:spAutoFit/>
          </a:bodyPr>
          <a:lstStyle/>
          <a:p>
            <a:pPr>
              <a:spcBef>
                <a:spcPts val="500"/>
              </a:spcBef>
            </a:pPr>
            <a:r>
              <a:rPr lang="en-US" sz="900" b="1" dirty="0" smtClean="0"/>
              <a:t>Massachusetts Public High School Graduates by Race/ Ethnicity, 2017-2031</a:t>
            </a:r>
          </a:p>
        </p:txBody>
      </p:sp>
      <p:graphicFrame>
        <p:nvGraphicFramePr>
          <p:cNvPr id="10" name="Table 9"/>
          <p:cNvGraphicFramePr>
            <a:graphicFrameLocks noGrp="1"/>
          </p:cNvGraphicFramePr>
          <p:nvPr>
            <p:extLst/>
          </p:nvPr>
        </p:nvGraphicFramePr>
        <p:xfrm>
          <a:off x="4360403" y="1455560"/>
          <a:ext cx="1816877" cy="2013680"/>
        </p:xfrm>
        <a:graphic>
          <a:graphicData uri="http://schemas.openxmlformats.org/drawingml/2006/table">
            <a:tbl>
              <a:tblPr firstRow="1" bandRow="1">
                <a:tableStyleId>{7DF18680-E054-41AD-8BC1-D1AEF772440D}</a:tableStyleId>
              </a:tblPr>
              <a:tblGrid>
                <a:gridCol w="981114"/>
                <a:gridCol w="835763"/>
              </a:tblGrid>
              <a:tr h="465706">
                <a:tc>
                  <a:txBody>
                    <a:bodyPr/>
                    <a:lstStyle/>
                    <a:p>
                      <a:r>
                        <a:rPr lang="en-US" sz="900" dirty="0" smtClean="0"/>
                        <a:t>Group</a:t>
                      </a:r>
                      <a:endParaRPr lang="en-US" sz="900" dirty="0"/>
                    </a:p>
                  </a:txBody>
                  <a:tcPr/>
                </a:tc>
                <a:tc>
                  <a:txBody>
                    <a:bodyPr/>
                    <a:lstStyle/>
                    <a:p>
                      <a:r>
                        <a:rPr lang="en-US" sz="900" dirty="0" smtClean="0"/>
                        <a:t>Projected Annual Growth</a:t>
                      </a:r>
                      <a:r>
                        <a:rPr lang="en-US" sz="900" baseline="0" dirty="0" smtClean="0"/>
                        <a:t> Rate</a:t>
                      </a:r>
                      <a:endParaRPr lang="en-US" sz="900" dirty="0"/>
                    </a:p>
                  </a:txBody>
                  <a:tcPr/>
                </a:tc>
              </a:tr>
              <a:tr h="343400">
                <a:tc>
                  <a:txBody>
                    <a:bodyPr/>
                    <a:lstStyle/>
                    <a:p>
                      <a:r>
                        <a:rPr lang="en-US" sz="900" b="1" dirty="0" smtClean="0"/>
                        <a:t>White</a:t>
                      </a:r>
                      <a:endParaRPr lang="en-US" sz="900" b="1" dirty="0"/>
                    </a:p>
                  </a:txBody>
                  <a:tcPr anchor="ctr"/>
                </a:tc>
                <a:tc>
                  <a:txBody>
                    <a:bodyPr/>
                    <a:lstStyle/>
                    <a:p>
                      <a:pPr algn="ctr"/>
                      <a:r>
                        <a:rPr lang="en-US" sz="900" dirty="0" smtClean="0"/>
                        <a:t>-2.0%</a:t>
                      </a:r>
                      <a:endParaRPr lang="en-US" sz="900" dirty="0"/>
                    </a:p>
                  </a:txBody>
                  <a:tcPr anchor="ctr"/>
                </a:tc>
              </a:tr>
              <a:tr h="343400">
                <a:tc>
                  <a:txBody>
                    <a:bodyPr/>
                    <a:lstStyle/>
                    <a:p>
                      <a:r>
                        <a:rPr lang="en-US" sz="900" b="1" dirty="0" smtClean="0"/>
                        <a:t>Hispanic</a:t>
                      </a:r>
                      <a:endParaRPr lang="en-US" sz="900" b="1" dirty="0"/>
                    </a:p>
                  </a:txBody>
                  <a:tcPr anchor="ctr"/>
                </a:tc>
                <a:tc>
                  <a:txBody>
                    <a:bodyPr/>
                    <a:lstStyle/>
                    <a:p>
                      <a:pPr algn="ctr"/>
                      <a:r>
                        <a:rPr lang="en-US" sz="900" dirty="0" smtClean="0"/>
                        <a:t>3.0%</a:t>
                      </a:r>
                      <a:endParaRPr lang="en-US" sz="900" dirty="0"/>
                    </a:p>
                  </a:txBody>
                  <a:tcPr anchor="ctr"/>
                </a:tc>
              </a:tr>
              <a:tr h="343400">
                <a:tc>
                  <a:txBody>
                    <a:bodyPr/>
                    <a:lstStyle/>
                    <a:p>
                      <a:r>
                        <a:rPr lang="en-US" sz="900" b="1" dirty="0" smtClean="0"/>
                        <a:t>Black</a:t>
                      </a:r>
                      <a:endParaRPr lang="en-US" sz="900" b="1" dirty="0"/>
                    </a:p>
                  </a:txBody>
                  <a:tcPr anchor="ctr"/>
                </a:tc>
                <a:tc>
                  <a:txBody>
                    <a:bodyPr/>
                    <a:lstStyle/>
                    <a:p>
                      <a:pPr algn="ctr"/>
                      <a:r>
                        <a:rPr lang="en-US" sz="900" dirty="0" smtClean="0"/>
                        <a:t>0.9%</a:t>
                      </a:r>
                      <a:endParaRPr lang="en-US" sz="900" dirty="0"/>
                    </a:p>
                  </a:txBody>
                  <a:tcPr anchor="ctr"/>
                </a:tc>
              </a:tr>
              <a:tr h="343400">
                <a:tc>
                  <a:txBody>
                    <a:bodyPr/>
                    <a:lstStyle/>
                    <a:p>
                      <a:r>
                        <a:rPr lang="en-US" sz="900" b="1" dirty="0" smtClean="0"/>
                        <a:t>Asian</a:t>
                      </a:r>
                      <a:endParaRPr lang="en-US" sz="900" b="1" dirty="0"/>
                    </a:p>
                  </a:txBody>
                  <a:tcPr anchor="ctr"/>
                </a:tc>
                <a:tc>
                  <a:txBody>
                    <a:bodyPr/>
                    <a:lstStyle/>
                    <a:p>
                      <a:pPr algn="ctr"/>
                      <a:r>
                        <a:rPr lang="en-US" sz="900" dirty="0" smtClean="0"/>
                        <a:t>2.0%</a:t>
                      </a:r>
                      <a:endParaRPr lang="en-US" sz="900" dirty="0"/>
                    </a:p>
                  </a:txBody>
                  <a:tcPr anchor="ctr"/>
                </a:tc>
              </a:tr>
            </a:tbl>
          </a:graphicData>
        </a:graphic>
      </p:graphicFrame>
    </p:spTree>
    <p:extLst>
      <p:ext uri="{BB962C8B-B14F-4D97-AF65-F5344CB8AC3E}">
        <p14:creationId xmlns:p14="http://schemas.microsoft.com/office/powerpoint/2010/main" val="49065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r>
              <a:rPr lang="en-US" dirty="0" smtClean="0"/>
              <a:t>Massachusetts Projected to Experience Smallest Drops</a:t>
            </a:r>
            <a:endParaRPr lang="en-US" dirty="0"/>
          </a:p>
        </p:txBody>
      </p:sp>
      <p:sp>
        <p:nvSpPr>
          <p:cNvPr id="4" name="Text Placeholder 3"/>
          <p:cNvSpPr>
            <a:spLocks noGrp="1"/>
          </p:cNvSpPr>
          <p:nvPr>
            <p:ph type="body" sz="quarter" idx="12"/>
          </p:nvPr>
        </p:nvSpPr>
        <p:spPr/>
        <p:txBody>
          <a:bodyPr/>
          <a:lstStyle/>
          <a:p>
            <a:r>
              <a:rPr lang="en-US" dirty="0" smtClean="0"/>
              <a:t>Declining Demographics Across New England</a:t>
            </a:r>
            <a:endParaRPr lang="en-US" dirty="0"/>
          </a:p>
        </p:txBody>
      </p:sp>
      <p:sp>
        <p:nvSpPr>
          <p:cNvPr id="5" name="Text Placeholder 4"/>
          <p:cNvSpPr>
            <a:spLocks noGrp="1"/>
          </p:cNvSpPr>
          <p:nvPr>
            <p:ph type="body" sz="quarter" idx="13"/>
          </p:nvPr>
        </p:nvSpPr>
        <p:spPr>
          <a:xfrm>
            <a:off x="5425944" y="4700469"/>
            <a:ext cx="974856" cy="100131"/>
          </a:xfrm>
        </p:spPr>
        <p:txBody>
          <a:bodyPr/>
          <a:lstStyle/>
          <a:p>
            <a:r>
              <a:rPr lang="en-US" dirty="0" smtClean="0"/>
              <a:t>Source: WICHE</a:t>
            </a:r>
            <a:endParaRPr lang="en-US" dirty="0"/>
          </a:p>
        </p:txBody>
      </p:sp>
      <p:sp>
        <p:nvSpPr>
          <p:cNvPr id="6" name="Text Placeholder 5"/>
          <p:cNvSpPr>
            <a:spLocks noGrp="1"/>
          </p:cNvSpPr>
          <p:nvPr>
            <p:ph type="body" sz="quarter" idx="14"/>
          </p:nvPr>
        </p:nvSpPr>
        <p:spPr/>
        <p:txBody>
          <a:bodyPr/>
          <a:lstStyle/>
          <a:p>
            <a:endParaRPr lang="en-US"/>
          </a:p>
        </p:txBody>
      </p:sp>
      <p:graphicFrame>
        <p:nvGraphicFramePr>
          <p:cNvPr id="8" name="Chart 7"/>
          <p:cNvGraphicFramePr/>
          <p:nvPr>
            <p:extLst/>
          </p:nvPr>
        </p:nvGraphicFramePr>
        <p:xfrm>
          <a:off x="311098" y="1390493"/>
          <a:ext cx="5794978" cy="29396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bwMode="gray">
          <a:xfrm>
            <a:off x="287167" y="967299"/>
            <a:ext cx="5886922" cy="276999"/>
          </a:xfrm>
          <a:prstGeom prst="rect">
            <a:avLst/>
          </a:prstGeom>
          <a:noFill/>
        </p:spPr>
        <p:txBody>
          <a:bodyPr wrap="square" lIns="0" tIns="0" rIns="0" bIns="0" rtlCol="0">
            <a:spAutoFit/>
          </a:bodyPr>
          <a:lstStyle/>
          <a:p>
            <a:pPr>
              <a:spcBef>
                <a:spcPts val="500"/>
              </a:spcBef>
            </a:pPr>
            <a:r>
              <a:rPr lang="en-US" sz="900" b="1" dirty="0" smtClean="0"/>
              <a:t>Projected Change in High School Graduates (Public and Private)</a:t>
            </a:r>
            <a:br>
              <a:rPr lang="en-US" sz="900" b="1" dirty="0" smtClean="0"/>
            </a:br>
            <a:r>
              <a:rPr lang="en-US" sz="900" b="1" dirty="0" smtClean="0"/>
              <a:t>2017-18 through 2031-32</a:t>
            </a:r>
          </a:p>
        </p:txBody>
      </p:sp>
    </p:spTree>
    <p:extLst>
      <p:ext uri="{BB962C8B-B14F-4D97-AF65-F5344CB8AC3E}">
        <p14:creationId xmlns:p14="http://schemas.microsoft.com/office/powerpoint/2010/main" val="135983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66700" y="309824"/>
            <a:ext cx="5472363" cy="256480"/>
          </a:xfrm>
        </p:spPr>
        <p:txBody>
          <a:bodyPr/>
          <a:lstStyle/>
          <a:p>
            <a:r>
              <a:rPr lang="en-US" dirty="0" smtClean="0"/>
              <a:t>Increasingly Fragile Family Finances</a:t>
            </a:r>
            <a:endParaRPr lang="en-US" dirty="0"/>
          </a:p>
        </p:txBody>
      </p:sp>
      <p:sp>
        <p:nvSpPr>
          <p:cNvPr id="5" name="Text Placeholder 4"/>
          <p:cNvSpPr>
            <a:spLocks noGrp="1"/>
          </p:cNvSpPr>
          <p:nvPr>
            <p:ph type="body" sz="quarter" idx="13"/>
          </p:nvPr>
        </p:nvSpPr>
        <p:spPr>
          <a:xfrm>
            <a:off x="3929245" y="4677489"/>
            <a:ext cx="2319155" cy="123111"/>
          </a:xfrm>
        </p:spPr>
        <p:txBody>
          <a:bodyPr/>
          <a:lstStyle/>
          <a:p>
            <a:pPr algn="r"/>
            <a:r>
              <a:rPr lang="en-US" dirty="0" smtClean="0"/>
              <a:t>Source: EAB interviews and analysis.</a:t>
            </a:r>
            <a:endParaRPr lang="en-US" dirty="0"/>
          </a:p>
        </p:txBody>
      </p:sp>
      <p:sp>
        <p:nvSpPr>
          <p:cNvPr id="9" name="TextBox 8"/>
          <p:cNvSpPr txBox="1"/>
          <p:nvPr/>
        </p:nvSpPr>
        <p:spPr bwMode="gray">
          <a:xfrm>
            <a:off x="305331" y="898678"/>
            <a:ext cx="1578864" cy="307777"/>
          </a:xfrm>
          <a:prstGeom prst="rect">
            <a:avLst/>
          </a:prstGeom>
          <a:noFill/>
        </p:spPr>
        <p:txBody>
          <a:bodyPr wrap="square" lIns="0" tIns="0" rIns="0" bIns="0" rtlCol="0">
            <a:spAutoFit/>
          </a:bodyPr>
          <a:lstStyle/>
          <a:p>
            <a:pPr>
              <a:spcBef>
                <a:spcPts val="500"/>
              </a:spcBef>
            </a:pPr>
            <a:r>
              <a:rPr lang="en-US" sz="1000" b="1" dirty="0" smtClean="0"/>
              <a:t>The Diminishing Middle Class</a:t>
            </a:r>
          </a:p>
        </p:txBody>
      </p:sp>
      <p:pic>
        <p:nvPicPr>
          <p:cNvPr id="2050" name="Picture 2" descr="L:\public\share\ABC Templates and Resources\Template Resources (AB and TABC)\Art Icons Logos (AB and TABC)\Logos External\Logos_S-Z\The_Washington_Pos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32" y="1413369"/>
            <a:ext cx="1028001" cy="147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gray">
          <a:xfrm>
            <a:off x="305331" y="1670356"/>
            <a:ext cx="1655890" cy="553998"/>
          </a:xfrm>
          <a:prstGeom prst="rect">
            <a:avLst/>
          </a:prstGeom>
          <a:noFill/>
        </p:spPr>
        <p:txBody>
          <a:bodyPr wrap="square" lIns="0" tIns="0" rIns="0" bIns="0" rtlCol="0">
            <a:spAutoFit/>
          </a:bodyPr>
          <a:lstStyle/>
          <a:p>
            <a:pPr>
              <a:spcBef>
                <a:spcPts val="500"/>
              </a:spcBef>
            </a:pPr>
            <a:r>
              <a:rPr lang="en-US" sz="900" i="1" dirty="0" smtClean="0"/>
              <a:t>“The middle class is shrinking just about everywhere in America”</a:t>
            </a:r>
            <a:br>
              <a:rPr lang="en-US" sz="900" i="1" dirty="0" smtClean="0"/>
            </a:br>
            <a:r>
              <a:rPr lang="en-US" sz="900" i="1" dirty="0" smtClean="0"/>
              <a:t>(May 2016)</a:t>
            </a:r>
          </a:p>
        </p:txBody>
      </p:sp>
      <p:sp>
        <p:nvSpPr>
          <p:cNvPr id="11" name="AutoShape 4" descr="Image result for cnn money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bwMode="gray">
          <a:xfrm>
            <a:off x="2222017" y="898678"/>
            <a:ext cx="1578864" cy="307777"/>
          </a:xfrm>
          <a:prstGeom prst="rect">
            <a:avLst/>
          </a:prstGeom>
          <a:noFill/>
        </p:spPr>
        <p:txBody>
          <a:bodyPr wrap="square" lIns="0" tIns="0" rIns="0" bIns="0" rtlCol="0">
            <a:spAutoFit/>
          </a:bodyPr>
          <a:lstStyle/>
          <a:p>
            <a:pPr>
              <a:spcBef>
                <a:spcPts val="500"/>
              </a:spcBef>
            </a:pPr>
            <a:r>
              <a:rPr lang="en-US" sz="1000" b="1" dirty="0" smtClean="0"/>
              <a:t>A Nation </a:t>
            </a:r>
            <a:br>
              <a:rPr lang="en-US" sz="1000" b="1" dirty="0" smtClean="0"/>
            </a:br>
            <a:r>
              <a:rPr lang="en-US" sz="1000" b="1" dirty="0" smtClean="0"/>
              <a:t>Without Savings</a:t>
            </a:r>
          </a:p>
        </p:txBody>
      </p:sp>
      <p:sp>
        <p:nvSpPr>
          <p:cNvPr id="16" name="TextBox 15"/>
          <p:cNvSpPr txBox="1"/>
          <p:nvPr/>
        </p:nvSpPr>
        <p:spPr bwMode="gray">
          <a:xfrm>
            <a:off x="4150775" y="898678"/>
            <a:ext cx="1578864" cy="307777"/>
          </a:xfrm>
          <a:prstGeom prst="rect">
            <a:avLst/>
          </a:prstGeom>
          <a:noFill/>
        </p:spPr>
        <p:txBody>
          <a:bodyPr wrap="square" lIns="0" tIns="0" rIns="0" bIns="0" rtlCol="0">
            <a:spAutoFit/>
          </a:bodyPr>
          <a:lstStyle/>
          <a:p>
            <a:pPr>
              <a:spcBef>
                <a:spcPts val="500"/>
              </a:spcBef>
            </a:pPr>
            <a:r>
              <a:rPr lang="en-US" sz="1000" b="1" dirty="0" smtClean="0"/>
              <a:t>Growing Price Sensitivity </a:t>
            </a:r>
          </a:p>
        </p:txBody>
      </p:sp>
      <p:cxnSp>
        <p:nvCxnSpPr>
          <p:cNvPr id="18" name="Straight Connector 17"/>
          <p:cNvCxnSpPr/>
          <p:nvPr/>
        </p:nvCxnSpPr>
        <p:spPr bwMode="gray">
          <a:xfrm>
            <a:off x="2056277" y="898678"/>
            <a:ext cx="0" cy="3639312"/>
          </a:xfrm>
          <a:prstGeom prst="line">
            <a:avLst/>
          </a:prstGeom>
          <a:solidFill>
            <a:schemeClr val="accent1"/>
          </a:solidFill>
          <a:ln w="6350" cap="flat" cmpd="sng" algn="ctr">
            <a:solidFill>
              <a:schemeClr val="accent3"/>
            </a:solidFill>
            <a:prstDash val="solid"/>
            <a:round/>
            <a:headEnd type="none" w="med" len="med"/>
            <a:tailEnd type="none"/>
          </a:ln>
          <a:effectLst/>
        </p:spPr>
      </p:cxnSp>
      <p:sp>
        <p:nvSpPr>
          <p:cNvPr id="32" name="TextBox 31"/>
          <p:cNvSpPr txBox="1"/>
          <p:nvPr/>
        </p:nvSpPr>
        <p:spPr bwMode="gray">
          <a:xfrm>
            <a:off x="2222019" y="1435339"/>
            <a:ext cx="701040" cy="307777"/>
          </a:xfrm>
          <a:prstGeom prst="rect">
            <a:avLst/>
          </a:prstGeom>
          <a:noFill/>
        </p:spPr>
        <p:txBody>
          <a:bodyPr wrap="square" lIns="0" tIns="0" rIns="0" bIns="0" rtlCol="0">
            <a:spAutoFit/>
          </a:bodyPr>
          <a:lstStyle/>
          <a:p>
            <a:pPr>
              <a:spcBef>
                <a:spcPts val="500"/>
              </a:spcBef>
            </a:pPr>
            <a:r>
              <a:rPr lang="en-US" sz="2000" dirty="0" smtClean="0">
                <a:solidFill>
                  <a:schemeClr val="accent6"/>
                </a:solidFill>
                <a:latin typeface="+mj-lt"/>
              </a:rPr>
              <a:t>39%</a:t>
            </a:r>
          </a:p>
        </p:txBody>
      </p:sp>
      <p:sp>
        <p:nvSpPr>
          <p:cNvPr id="33" name="TextBox 32"/>
          <p:cNvSpPr txBox="1"/>
          <p:nvPr/>
        </p:nvSpPr>
        <p:spPr bwMode="gray">
          <a:xfrm>
            <a:off x="2222020" y="1827728"/>
            <a:ext cx="1578862" cy="415498"/>
          </a:xfrm>
          <a:prstGeom prst="rect">
            <a:avLst/>
          </a:prstGeom>
          <a:noFill/>
        </p:spPr>
        <p:txBody>
          <a:bodyPr wrap="square" lIns="0" tIns="0" rIns="0" bIns="0" rtlCol="0">
            <a:spAutoFit/>
          </a:bodyPr>
          <a:lstStyle/>
          <a:p>
            <a:pPr>
              <a:spcBef>
                <a:spcPts val="500"/>
              </a:spcBef>
            </a:pPr>
            <a:r>
              <a:rPr lang="en-US" sz="900" dirty="0" smtClean="0"/>
              <a:t>Median fall of family net worth between 2007 and 2010</a:t>
            </a:r>
          </a:p>
        </p:txBody>
      </p:sp>
      <p:sp>
        <p:nvSpPr>
          <p:cNvPr id="35" name="TextBox 34"/>
          <p:cNvSpPr txBox="1"/>
          <p:nvPr/>
        </p:nvSpPr>
        <p:spPr bwMode="gray">
          <a:xfrm>
            <a:off x="2222016" y="2387384"/>
            <a:ext cx="1011936" cy="307777"/>
          </a:xfrm>
          <a:prstGeom prst="rect">
            <a:avLst/>
          </a:prstGeom>
          <a:noFill/>
        </p:spPr>
        <p:txBody>
          <a:bodyPr wrap="square" lIns="0" tIns="0" rIns="0" bIns="0" rtlCol="0">
            <a:spAutoFit/>
          </a:bodyPr>
          <a:lstStyle/>
          <a:p>
            <a:pPr>
              <a:spcBef>
                <a:spcPts val="500"/>
              </a:spcBef>
            </a:pPr>
            <a:r>
              <a:rPr lang="en-US" sz="2000" dirty="0" smtClean="0">
                <a:solidFill>
                  <a:schemeClr val="accent6"/>
                </a:solidFill>
                <a:latin typeface="+mj-lt"/>
              </a:rPr>
              <a:t>1 in 3</a:t>
            </a:r>
          </a:p>
        </p:txBody>
      </p:sp>
      <p:sp>
        <p:nvSpPr>
          <p:cNvPr id="36" name="TextBox 35"/>
          <p:cNvSpPr txBox="1"/>
          <p:nvPr/>
        </p:nvSpPr>
        <p:spPr bwMode="gray">
          <a:xfrm>
            <a:off x="2222016" y="2738208"/>
            <a:ext cx="1801343" cy="276999"/>
          </a:xfrm>
          <a:prstGeom prst="rect">
            <a:avLst/>
          </a:prstGeom>
          <a:noFill/>
        </p:spPr>
        <p:txBody>
          <a:bodyPr wrap="square" lIns="0" tIns="0" rIns="0" bIns="0" rtlCol="0">
            <a:spAutoFit/>
          </a:bodyPr>
          <a:lstStyle/>
          <a:p>
            <a:pPr>
              <a:spcBef>
                <a:spcPts val="500"/>
              </a:spcBef>
            </a:pPr>
            <a:r>
              <a:rPr lang="en-US" sz="900" dirty="0" smtClean="0"/>
              <a:t>Families save income not expended at year’s end</a:t>
            </a:r>
          </a:p>
        </p:txBody>
      </p:sp>
      <p:sp>
        <p:nvSpPr>
          <p:cNvPr id="38" name="TextBox 37"/>
          <p:cNvSpPr txBox="1"/>
          <p:nvPr/>
        </p:nvSpPr>
        <p:spPr bwMode="gray">
          <a:xfrm>
            <a:off x="2222019" y="3148235"/>
            <a:ext cx="1011936" cy="307777"/>
          </a:xfrm>
          <a:prstGeom prst="rect">
            <a:avLst/>
          </a:prstGeom>
          <a:noFill/>
        </p:spPr>
        <p:txBody>
          <a:bodyPr wrap="square" lIns="0" tIns="0" rIns="0" bIns="0" rtlCol="0">
            <a:spAutoFit/>
          </a:bodyPr>
          <a:lstStyle/>
          <a:p>
            <a:pPr>
              <a:spcBef>
                <a:spcPts val="500"/>
              </a:spcBef>
            </a:pPr>
            <a:r>
              <a:rPr lang="en-US" sz="2000" dirty="0" smtClean="0">
                <a:solidFill>
                  <a:schemeClr val="accent6"/>
                </a:solidFill>
                <a:latin typeface="+mj-lt"/>
              </a:rPr>
              <a:t>1 in 6</a:t>
            </a:r>
          </a:p>
        </p:txBody>
      </p:sp>
      <p:sp>
        <p:nvSpPr>
          <p:cNvPr id="39" name="TextBox 38"/>
          <p:cNvSpPr txBox="1"/>
          <p:nvPr/>
        </p:nvSpPr>
        <p:spPr bwMode="gray">
          <a:xfrm>
            <a:off x="2222020" y="3499059"/>
            <a:ext cx="1578862" cy="553998"/>
          </a:xfrm>
          <a:prstGeom prst="rect">
            <a:avLst/>
          </a:prstGeom>
          <a:noFill/>
        </p:spPr>
        <p:txBody>
          <a:bodyPr wrap="square" lIns="0" tIns="0" rIns="0" bIns="0" rtlCol="0">
            <a:spAutoFit/>
          </a:bodyPr>
          <a:lstStyle/>
          <a:p>
            <a:pPr>
              <a:spcBef>
                <a:spcPts val="500"/>
              </a:spcBef>
            </a:pPr>
            <a:r>
              <a:rPr lang="en-US" sz="900" dirty="0" smtClean="0"/>
              <a:t>Families have a non-retirement financial asset (CDs, savings, bonds, stocks)</a:t>
            </a:r>
          </a:p>
        </p:txBody>
      </p:sp>
      <p:pic>
        <p:nvPicPr>
          <p:cNvPr id="4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6293" t="21505" r="17573" b="26263"/>
          <a:stretch/>
        </p:blipFill>
        <p:spPr bwMode="auto">
          <a:xfrm>
            <a:off x="305331" y="2646916"/>
            <a:ext cx="619328" cy="27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bwMode="gray">
          <a:xfrm>
            <a:off x="305331" y="3030025"/>
            <a:ext cx="1824879" cy="415498"/>
          </a:xfrm>
          <a:prstGeom prst="rect">
            <a:avLst/>
          </a:prstGeom>
          <a:noFill/>
        </p:spPr>
        <p:txBody>
          <a:bodyPr wrap="square" lIns="0" tIns="0" rIns="0" bIns="0" rtlCol="0">
            <a:spAutoFit/>
          </a:bodyPr>
          <a:lstStyle/>
          <a:p>
            <a:pPr>
              <a:spcBef>
                <a:spcPts val="500"/>
              </a:spcBef>
            </a:pPr>
            <a:r>
              <a:rPr lang="en-US" sz="900" i="1" dirty="0" smtClean="0"/>
              <a:t>“Middle class no longer dominates in the U.S.”</a:t>
            </a:r>
            <a:r>
              <a:rPr lang="en-US" sz="900" i="1" dirty="0"/>
              <a:t/>
            </a:r>
            <a:br>
              <a:rPr lang="en-US" sz="900" i="1" dirty="0"/>
            </a:br>
            <a:r>
              <a:rPr lang="en-US" sz="900" i="1" dirty="0" smtClean="0"/>
              <a:t>(Dec. 2015)</a:t>
            </a:r>
          </a:p>
        </p:txBody>
      </p:sp>
      <p:cxnSp>
        <p:nvCxnSpPr>
          <p:cNvPr id="55" name="Straight Connector 54"/>
          <p:cNvCxnSpPr/>
          <p:nvPr/>
        </p:nvCxnSpPr>
        <p:spPr bwMode="gray">
          <a:xfrm>
            <a:off x="3957961" y="898678"/>
            <a:ext cx="0" cy="3639312"/>
          </a:xfrm>
          <a:prstGeom prst="line">
            <a:avLst/>
          </a:prstGeom>
          <a:solidFill>
            <a:schemeClr val="accent1"/>
          </a:solidFill>
          <a:ln w="6350" cap="flat" cmpd="sng" algn="ctr">
            <a:solidFill>
              <a:schemeClr val="accent3"/>
            </a:solidFill>
            <a:prstDash val="solid"/>
            <a:round/>
            <a:headEnd type="none" w="med" len="med"/>
            <a:tailEnd type="none"/>
          </a:ln>
          <a:effectLst/>
        </p:spPr>
      </p:cxnSp>
      <p:sp>
        <p:nvSpPr>
          <p:cNvPr id="37" name="TextBox 36"/>
          <p:cNvSpPr txBox="1"/>
          <p:nvPr/>
        </p:nvSpPr>
        <p:spPr bwMode="gray">
          <a:xfrm>
            <a:off x="212822" y="3753394"/>
            <a:ext cx="857250" cy="307777"/>
          </a:xfrm>
          <a:prstGeom prst="rect">
            <a:avLst/>
          </a:prstGeom>
          <a:noFill/>
        </p:spPr>
        <p:txBody>
          <a:bodyPr wrap="square" lIns="0" tIns="0" rIns="0" bIns="0" rtlCol="0">
            <a:spAutoFit/>
          </a:bodyPr>
          <a:lstStyle/>
          <a:p>
            <a:pPr algn="r"/>
            <a:r>
              <a:rPr lang="en-US" sz="2000" dirty="0" smtClean="0">
                <a:solidFill>
                  <a:schemeClr val="accent6"/>
                </a:solidFill>
                <a:latin typeface="+mj-lt"/>
              </a:rPr>
              <a:t>6.5%</a:t>
            </a:r>
          </a:p>
        </p:txBody>
      </p:sp>
      <p:sp>
        <p:nvSpPr>
          <p:cNvPr id="43" name="TextBox 42"/>
          <p:cNvSpPr txBox="1"/>
          <p:nvPr/>
        </p:nvSpPr>
        <p:spPr bwMode="gray">
          <a:xfrm>
            <a:off x="305331" y="4124752"/>
            <a:ext cx="1847850" cy="415498"/>
          </a:xfrm>
          <a:prstGeom prst="rect">
            <a:avLst/>
          </a:prstGeom>
          <a:noFill/>
        </p:spPr>
        <p:txBody>
          <a:bodyPr wrap="square" lIns="0" tIns="0" rIns="0" bIns="0" rtlCol="0">
            <a:spAutoFit/>
          </a:bodyPr>
          <a:lstStyle/>
          <a:p>
            <a:pPr lvl="0">
              <a:spcBef>
                <a:spcPts val="500"/>
              </a:spcBef>
            </a:pPr>
            <a:r>
              <a:rPr lang="en-US" sz="900" dirty="0" smtClean="0">
                <a:solidFill>
                  <a:srgbClr val="4F5861"/>
                </a:solidFill>
              </a:rPr>
              <a:t>Decline in median household income, 2007–2014 </a:t>
            </a:r>
            <a:br>
              <a:rPr lang="en-US" sz="900" dirty="0" smtClean="0">
                <a:solidFill>
                  <a:srgbClr val="4F5861"/>
                </a:solidFill>
              </a:rPr>
            </a:br>
            <a:r>
              <a:rPr lang="en-US" sz="900" i="1" dirty="0" smtClean="0">
                <a:solidFill>
                  <a:srgbClr val="4F5861"/>
                </a:solidFill>
              </a:rPr>
              <a:t>($57K to $54K)</a:t>
            </a:r>
            <a:r>
              <a:rPr lang="en-US" sz="900" i="1" baseline="30000" dirty="0" smtClean="0">
                <a:solidFill>
                  <a:srgbClr val="4F5861"/>
                </a:solidFill>
              </a:rPr>
              <a:t>2</a:t>
            </a:r>
            <a:endParaRPr lang="en-US" sz="900" i="1" baseline="30000" dirty="0">
              <a:solidFill>
                <a:srgbClr val="4F5861"/>
              </a:solidFill>
            </a:endParaRPr>
          </a:p>
        </p:txBody>
      </p:sp>
      <p:sp>
        <p:nvSpPr>
          <p:cNvPr id="48" name="Rectangle 47"/>
          <p:cNvSpPr/>
          <p:nvPr/>
        </p:nvSpPr>
        <p:spPr bwMode="gray">
          <a:xfrm>
            <a:off x="4184350" y="4096165"/>
            <a:ext cx="1208313" cy="307777"/>
          </a:xfrm>
          <a:prstGeom prst="rect">
            <a:avLst/>
          </a:prstGeom>
          <a:effectLst/>
        </p:spPr>
        <p:txBody>
          <a:bodyPr wrap="square" lIns="0" tIns="0" rIns="0" bIns="0">
            <a:spAutoFit/>
          </a:bodyPr>
          <a:lstStyle/>
          <a:p>
            <a:pPr>
              <a:spcBef>
                <a:spcPts val="300"/>
              </a:spcBef>
            </a:pPr>
            <a:r>
              <a:rPr lang="en-US" sz="2000" dirty="0" smtClean="0">
                <a:solidFill>
                  <a:schemeClr val="tx2"/>
                </a:solidFill>
                <a:latin typeface="+mj-lt"/>
              </a:rPr>
              <a:t>38.6%</a:t>
            </a:r>
          </a:p>
        </p:txBody>
      </p:sp>
      <p:sp>
        <p:nvSpPr>
          <p:cNvPr id="49" name="Rectangle 48"/>
          <p:cNvSpPr/>
          <p:nvPr/>
        </p:nvSpPr>
        <p:spPr bwMode="gray">
          <a:xfrm>
            <a:off x="4184350" y="4388489"/>
            <a:ext cx="1275904" cy="115416"/>
          </a:xfrm>
          <a:prstGeom prst="rect">
            <a:avLst/>
          </a:prstGeom>
        </p:spPr>
        <p:txBody>
          <a:bodyPr wrap="square" lIns="0" tIns="0" rIns="0" bIns="0">
            <a:spAutoFit/>
          </a:bodyPr>
          <a:lstStyle/>
          <a:p>
            <a:pPr>
              <a:spcBef>
                <a:spcPts val="300"/>
              </a:spcBef>
            </a:pPr>
            <a:r>
              <a:rPr lang="en-US" sz="750" dirty="0" smtClean="0"/>
              <a:t>in 2006-2007</a:t>
            </a:r>
            <a:endParaRPr lang="en-US" sz="750" dirty="0"/>
          </a:p>
        </p:txBody>
      </p:sp>
      <p:sp>
        <p:nvSpPr>
          <p:cNvPr id="50" name="Rectangle 49"/>
          <p:cNvSpPr/>
          <p:nvPr/>
        </p:nvSpPr>
        <p:spPr bwMode="gray">
          <a:xfrm>
            <a:off x="5200680" y="4096165"/>
            <a:ext cx="1208313" cy="307777"/>
          </a:xfrm>
          <a:prstGeom prst="rect">
            <a:avLst/>
          </a:prstGeom>
          <a:effectLst/>
        </p:spPr>
        <p:txBody>
          <a:bodyPr wrap="square" lIns="0" tIns="0" rIns="0" bIns="0">
            <a:spAutoFit/>
          </a:bodyPr>
          <a:lstStyle/>
          <a:p>
            <a:pPr>
              <a:spcBef>
                <a:spcPts val="300"/>
              </a:spcBef>
            </a:pPr>
            <a:r>
              <a:rPr lang="en-US" sz="2000" dirty="0" smtClean="0">
                <a:solidFill>
                  <a:schemeClr val="tx2"/>
                </a:solidFill>
                <a:latin typeface="+mj-lt"/>
              </a:rPr>
              <a:t>49.1%</a:t>
            </a:r>
          </a:p>
        </p:txBody>
      </p:sp>
      <p:sp>
        <p:nvSpPr>
          <p:cNvPr id="54" name="TextBox 53"/>
          <p:cNvSpPr txBox="1"/>
          <p:nvPr/>
        </p:nvSpPr>
        <p:spPr bwMode="gray">
          <a:xfrm>
            <a:off x="4184351" y="3479367"/>
            <a:ext cx="1606270" cy="461665"/>
          </a:xfrm>
          <a:prstGeom prst="rect">
            <a:avLst/>
          </a:prstGeom>
          <a:noFill/>
        </p:spPr>
        <p:txBody>
          <a:bodyPr wrap="square" lIns="0" tIns="0" rIns="0" bIns="0" rtlCol="0">
            <a:spAutoFit/>
          </a:bodyPr>
          <a:lstStyle/>
          <a:p>
            <a:r>
              <a:rPr lang="en-US" sz="1000" i="1" dirty="0"/>
              <a:t>NACUBO-Reported Discount Rate for FTFT Freshmen </a:t>
            </a:r>
          </a:p>
        </p:txBody>
      </p:sp>
      <p:sp>
        <p:nvSpPr>
          <p:cNvPr id="56" name="Rectangle 55"/>
          <p:cNvSpPr/>
          <p:nvPr/>
        </p:nvSpPr>
        <p:spPr bwMode="gray">
          <a:xfrm>
            <a:off x="5256569" y="4382828"/>
            <a:ext cx="1418383" cy="115416"/>
          </a:xfrm>
          <a:prstGeom prst="rect">
            <a:avLst/>
          </a:prstGeom>
        </p:spPr>
        <p:txBody>
          <a:bodyPr wrap="square" lIns="0" tIns="0" rIns="0" bIns="0">
            <a:spAutoFit/>
          </a:bodyPr>
          <a:lstStyle/>
          <a:p>
            <a:pPr>
              <a:spcBef>
                <a:spcPts val="300"/>
              </a:spcBef>
            </a:pPr>
            <a:r>
              <a:rPr lang="en-US" sz="750" dirty="0" smtClean="0"/>
              <a:t>in 2016-2017 </a:t>
            </a:r>
            <a:endParaRPr lang="en-US" sz="750" dirty="0"/>
          </a:p>
        </p:txBody>
      </p:sp>
      <p:sp>
        <p:nvSpPr>
          <p:cNvPr id="7" name="Right Arrow 6"/>
          <p:cNvSpPr/>
          <p:nvPr/>
        </p:nvSpPr>
        <p:spPr bwMode="gray">
          <a:xfrm>
            <a:off x="5012573" y="4160196"/>
            <a:ext cx="114187" cy="222632"/>
          </a:xfrm>
          <a:prstGeom prst="rightArrow">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1" name="TextBox 60"/>
          <p:cNvSpPr txBox="1"/>
          <p:nvPr/>
        </p:nvSpPr>
        <p:spPr bwMode="gray">
          <a:xfrm>
            <a:off x="4148150" y="1435339"/>
            <a:ext cx="668228" cy="307777"/>
          </a:xfrm>
          <a:prstGeom prst="rect">
            <a:avLst/>
          </a:prstGeom>
          <a:noFill/>
        </p:spPr>
        <p:txBody>
          <a:bodyPr wrap="square" lIns="0" tIns="0" rIns="0" bIns="0" rtlCol="0">
            <a:spAutoFit/>
          </a:bodyPr>
          <a:lstStyle/>
          <a:p>
            <a:r>
              <a:rPr lang="en-US" sz="2000" dirty="0">
                <a:solidFill>
                  <a:schemeClr val="tx2"/>
                </a:solidFill>
                <a:latin typeface="+mj-lt"/>
              </a:rPr>
              <a:t>25%</a:t>
            </a:r>
          </a:p>
        </p:txBody>
      </p:sp>
      <p:sp>
        <p:nvSpPr>
          <p:cNvPr id="62" name="TextBox 61"/>
          <p:cNvSpPr txBox="1"/>
          <p:nvPr/>
        </p:nvSpPr>
        <p:spPr bwMode="gray">
          <a:xfrm>
            <a:off x="4833632" y="1435339"/>
            <a:ext cx="1234015" cy="861774"/>
          </a:xfrm>
          <a:prstGeom prst="rect">
            <a:avLst/>
          </a:prstGeom>
          <a:noFill/>
        </p:spPr>
        <p:txBody>
          <a:bodyPr wrap="square" lIns="0" tIns="0" rIns="0" bIns="0" rtlCol="0">
            <a:spAutoFit/>
          </a:bodyPr>
          <a:lstStyle/>
          <a:p>
            <a:pPr>
              <a:spcBef>
                <a:spcPts val="500"/>
              </a:spcBef>
            </a:pPr>
            <a:r>
              <a:rPr lang="en-US" sz="800" dirty="0"/>
              <a:t>Percentage of families who </a:t>
            </a:r>
            <a:r>
              <a:rPr lang="en-US" sz="800" b="1" dirty="0">
                <a:solidFill>
                  <a:schemeClr val="accent5"/>
                </a:solidFill>
              </a:rPr>
              <a:t>would have enrolled elsewhere for less than $5k</a:t>
            </a:r>
            <a:r>
              <a:rPr lang="en-US" sz="800" dirty="0"/>
              <a:t> in additional grant or scholarship assistance from second </a:t>
            </a:r>
            <a:r>
              <a:rPr lang="en-US" sz="800" dirty="0" smtClean="0"/>
              <a:t>choice</a:t>
            </a:r>
            <a:endParaRPr lang="en-US" sz="800" b="1" dirty="0"/>
          </a:p>
        </p:txBody>
      </p:sp>
      <p:sp>
        <p:nvSpPr>
          <p:cNvPr id="63" name="TextBox 62"/>
          <p:cNvSpPr txBox="1"/>
          <p:nvPr/>
        </p:nvSpPr>
        <p:spPr bwMode="gray">
          <a:xfrm>
            <a:off x="4168787" y="2507673"/>
            <a:ext cx="700409" cy="307777"/>
          </a:xfrm>
          <a:prstGeom prst="rect">
            <a:avLst/>
          </a:prstGeom>
          <a:noFill/>
        </p:spPr>
        <p:txBody>
          <a:bodyPr wrap="square" lIns="0" tIns="0" rIns="0" bIns="0" rtlCol="0">
            <a:spAutoFit/>
          </a:bodyPr>
          <a:lstStyle/>
          <a:p>
            <a:r>
              <a:rPr lang="en-US" sz="2000" dirty="0">
                <a:solidFill>
                  <a:schemeClr val="tx2"/>
                </a:solidFill>
                <a:latin typeface="+mj-lt"/>
              </a:rPr>
              <a:t>66%</a:t>
            </a:r>
          </a:p>
        </p:txBody>
      </p:sp>
      <p:sp>
        <p:nvSpPr>
          <p:cNvPr id="64" name="TextBox 63"/>
          <p:cNvSpPr txBox="1"/>
          <p:nvPr/>
        </p:nvSpPr>
        <p:spPr bwMode="gray">
          <a:xfrm>
            <a:off x="4833633" y="2507673"/>
            <a:ext cx="1295706" cy="615553"/>
          </a:xfrm>
          <a:prstGeom prst="rect">
            <a:avLst/>
          </a:prstGeom>
          <a:noFill/>
        </p:spPr>
        <p:txBody>
          <a:bodyPr wrap="square" lIns="0" tIns="0" rIns="0" bIns="0" rtlCol="0">
            <a:spAutoFit/>
          </a:bodyPr>
          <a:lstStyle/>
          <a:p>
            <a:pPr>
              <a:spcBef>
                <a:spcPts val="500"/>
              </a:spcBef>
            </a:pPr>
            <a:r>
              <a:rPr lang="en-US" sz="800" dirty="0"/>
              <a:t>Percentage of families who </a:t>
            </a:r>
            <a:r>
              <a:rPr lang="en-US" sz="800" b="1" dirty="0">
                <a:solidFill>
                  <a:schemeClr val="accent5"/>
                </a:solidFill>
              </a:rPr>
              <a:t>eliminated institutions from selection due to cost</a:t>
            </a:r>
            <a:r>
              <a:rPr lang="en-US" sz="800" dirty="0"/>
              <a:t> in 2014</a:t>
            </a:r>
            <a:endParaRPr lang="en-US" sz="800" b="1"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3829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69875" y="97401"/>
            <a:ext cx="2560320" cy="123111"/>
          </a:xfrm>
        </p:spPr>
        <p:txBody>
          <a:bodyPr/>
          <a:lstStyle/>
          <a:p>
            <a:endParaRPr lang="en-US"/>
          </a:p>
        </p:txBody>
      </p:sp>
      <p:sp>
        <p:nvSpPr>
          <p:cNvPr id="4" name="Text Placeholder 3"/>
          <p:cNvSpPr>
            <a:spLocks noGrp="1"/>
          </p:cNvSpPr>
          <p:nvPr>
            <p:ph type="body" sz="quarter" idx="18"/>
          </p:nvPr>
        </p:nvSpPr>
        <p:spPr>
          <a:xfrm>
            <a:off x="4023360" y="4600545"/>
            <a:ext cx="2377440" cy="200055"/>
          </a:xfrm>
        </p:spPr>
        <p:txBody>
          <a:bodyPr/>
          <a:lstStyle/>
          <a:p>
            <a:r>
              <a:rPr lang="en-US" dirty="0" smtClean="0"/>
              <a:t>Source: </a:t>
            </a:r>
            <a:r>
              <a:rPr lang="en-US" dirty="0"/>
              <a:t>U.S. Department of Education, Institute of Education Sciences, National Center for Education Statistics; EAB interviews and analysis</a:t>
            </a:r>
          </a:p>
        </p:txBody>
      </p:sp>
      <p:sp>
        <p:nvSpPr>
          <p:cNvPr id="6" name="Title 5"/>
          <p:cNvSpPr>
            <a:spLocks noGrp="1"/>
          </p:cNvSpPr>
          <p:nvPr>
            <p:ph type="title"/>
          </p:nvPr>
        </p:nvSpPr>
        <p:spPr>
          <a:xfrm>
            <a:off x="269875" y="309824"/>
            <a:ext cx="5486400" cy="256480"/>
          </a:xfrm>
        </p:spPr>
        <p:txBody>
          <a:bodyPr/>
          <a:lstStyle/>
          <a:p>
            <a:r>
              <a:rPr lang="en-US" dirty="0" smtClean="0"/>
              <a:t>Challenges to Serving New Populations</a:t>
            </a:r>
            <a:endParaRPr lang="en-US" dirty="0"/>
          </a:p>
        </p:txBody>
      </p:sp>
      <p:sp>
        <p:nvSpPr>
          <p:cNvPr id="21" name="Text Placeholder 1"/>
          <p:cNvSpPr txBox="1">
            <a:spLocks/>
          </p:cNvSpPr>
          <p:nvPr/>
        </p:nvSpPr>
        <p:spPr bwMode="gray">
          <a:xfrm>
            <a:off x="328801" y="1583804"/>
            <a:ext cx="1188720" cy="73152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800" dirty="0"/>
              <a:t>o</a:t>
            </a:r>
            <a:r>
              <a:rPr lang="en-US" sz="800" dirty="0" smtClean="0"/>
              <a:t>f entering first-year students in US are first generation college students</a:t>
            </a:r>
            <a:endParaRPr lang="en-US" sz="800" dirty="0"/>
          </a:p>
        </p:txBody>
      </p:sp>
      <p:sp>
        <p:nvSpPr>
          <p:cNvPr id="22" name="Text Placeholder 1"/>
          <p:cNvSpPr txBox="1">
            <a:spLocks/>
          </p:cNvSpPr>
          <p:nvPr/>
        </p:nvSpPr>
        <p:spPr bwMode="gray">
          <a:xfrm>
            <a:off x="328801" y="1171762"/>
            <a:ext cx="785014" cy="30443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2400" dirty="0" smtClean="0">
                <a:solidFill>
                  <a:schemeClr val="tx2"/>
                </a:solidFill>
                <a:latin typeface="+mj-lt"/>
              </a:rPr>
              <a:t>30%</a:t>
            </a:r>
            <a:endParaRPr lang="en-US" sz="2400" dirty="0">
              <a:solidFill>
                <a:schemeClr val="tx2"/>
              </a:solidFill>
              <a:latin typeface="+mj-lt"/>
            </a:endParaRPr>
          </a:p>
        </p:txBody>
      </p:sp>
      <p:sp>
        <p:nvSpPr>
          <p:cNvPr id="23" name="Text Placeholder 1"/>
          <p:cNvSpPr txBox="1">
            <a:spLocks/>
          </p:cNvSpPr>
          <p:nvPr/>
        </p:nvSpPr>
        <p:spPr bwMode="gray">
          <a:xfrm>
            <a:off x="1777662" y="1583804"/>
            <a:ext cx="1188720" cy="73152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800" dirty="0"/>
              <a:t>a</a:t>
            </a:r>
            <a:r>
              <a:rPr lang="en-US" sz="800" dirty="0" smtClean="0"/>
              <a:t>re both first generation and </a:t>
            </a:r>
            <a:br>
              <a:rPr lang="en-US" sz="800" dirty="0" smtClean="0"/>
            </a:br>
            <a:r>
              <a:rPr lang="en-US" sz="800" dirty="0" smtClean="0"/>
              <a:t>low-income students</a:t>
            </a:r>
            <a:endParaRPr lang="en-US" sz="800" dirty="0"/>
          </a:p>
        </p:txBody>
      </p:sp>
      <p:sp>
        <p:nvSpPr>
          <p:cNvPr id="24" name="Text Placeholder 1"/>
          <p:cNvSpPr txBox="1">
            <a:spLocks/>
          </p:cNvSpPr>
          <p:nvPr/>
        </p:nvSpPr>
        <p:spPr bwMode="gray">
          <a:xfrm>
            <a:off x="1777662" y="1171762"/>
            <a:ext cx="786384" cy="30443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2400" dirty="0" smtClean="0">
                <a:solidFill>
                  <a:schemeClr val="tx2"/>
                </a:solidFill>
                <a:latin typeface="+mj-lt"/>
              </a:rPr>
              <a:t>4.5M</a:t>
            </a:r>
            <a:endParaRPr lang="en-US" sz="2400" dirty="0">
              <a:solidFill>
                <a:schemeClr val="tx2"/>
              </a:solidFill>
              <a:latin typeface="+mj-lt"/>
            </a:endParaRPr>
          </a:p>
        </p:txBody>
      </p:sp>
      <p:sp>
        <p:nvSpPr>
          <p:cNvPr id="25" name="Text Placeholder 1"/>
          <p:cNvSpPr txBox="1">
            <a:spLocks/>
          </p:cNvSpPr>
          <p:nvPr/>
        </p:nvSpPr>
        <p:spPr bwMode="gray">
          <a:xfrm>
            <a:off x="328801" y="2188277"/>
            <a:ext cx="786384" cy="30443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2400" dirty="0" smtClean="0">
                <a:solidFill>
                  <a:schemeClr val="tx2"/>
                </a:solidFill>
                <a:latin typeface="+mj-lt"/>
              </a:rPr>
              <a:t>25%</a:t>
            </a:r>
            <a:endParaRPr lang="en-US" sz="2400" baseline="30000" dirty="0">
              <a:solidFill>
                <a:schemeClr val="tx2"/>
              </a:solidFill>
              <a:latin typeface="+mj-lt"/>
            </a:endParaRPr>
          </a:p>
        </p:txBody>
      </p:sp>
      <p:sp>
        <p:nvSpPr>
          <p:cNvPr id="26" name="Text Placeholder 1"/>
          <p:cNvSpPr txBox="1">
            <a:spLocks/>
          </p:cNvSpPr>
          <p:nvPr/>
        </p:nvSpPr>
        <p:spPr bwMode="gray">
          <a:xfrm>
            <a:off x="328801" y="2600319"/>
            <a:ext cx="1188720" cy="73152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800" dirty="0"/>
              <a:t>l</a:t>
            </a:r>
            <a:r>
              <a:rPr lang="en-US" sz="800" dirty="0" smtClean="0"/>
              <a:t>eave after their first year, a drop-out rate four times higher than peers</a:t>
            </a:r>
            <a:r>
              <a:rPr lang="en-US" sz="800" baseline="30000" dirty="0" smtClean="0"/>
              <a:t>1</a:t>
            </a:r>
            <a:endParaRPr lang="en-US" sz="800" baseline="30000" dirty="0"/>
          </a:p>
        </p:txBody>
      </p:sp>
      <p:sp>
        <p:nvSpPr>
          <p:cNvPr id="27" name="Text Placeholder 1"/>
          <p:cNvSpPr txBox="1">
            <a:spLocks/>
          </p:cNvSpPr>
          <p:nvPr/>
        </p:nvSpPr>
        <p:spPr bwMode="gray">
          <a:xfrm>
            <a:off x="1777662" y="2188277"/>
            <a:ext cx="786384" cy="30443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2400" dirty="0" smtClean="0">
                <a:solidFill>
                  <a:schemeClr val="tx2"/>
                </a:solidFill>
                <a:latin typeface="+mj-lt"/>
              </a:rPr>
              <a:t>89%</a:t>
            </a:r>
            <a:endParaRPr lang="en-US" sz="2400" baseline="30000" dirty="0">
              <a:solidFill>
                <a:schemeClr val="tx2"/>
              </a:solidFill>
              <a:latin typeface="+mj-lt"/>
            </a:endParaRPr>
          </a:p>
        </p:txBody>
      </p:sp>
      <p:sp>
        <p:nvSpPr>
          <p:cNvPr id="28" name="Text Placeholder 1"/>
          <p:cNvSpPr txBox="1">
            <a:spLocks/>
          </p:cNvSpPr>
          <p:nvPr/>
        </p:nvSpPr>
        <p:spPr bwMode="gray">
          <a:xfrm>
            <a:off x="1777662" y="2600319"/>
            <a:ext cx="1188720" cy="73152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800" dirty="0"/>
              <a:t>o</a:t>
            </a:r>
            <a:r>
              <a:rPr lang="en-US" sz="800" dirty="0" smtClean="0"/>
              <a:t>f low-income first generation students leave college after six years without a degree</a:t>
            </a:r>
            <a:endParaRPr lang="en-US" sz="800" baseline="30000" dirty="0"/>
          </a:p>
        </p:txBody>
      </p:sp>
      <p:sp>
        <p:nvSpPr>
          <p:cNvPr id="32" name="TextBox 31"/>
          <p:cNvSpPr txBox="1"/>
          <p:nvPr/>
        </p:nvSpPr>
        <p:spPr bwMode="gray">
          <a:xfrm>
            <a:off x="307002" y="865059"/>
            <a:ext cx="2912795" cy="153888"/>
          </a:xfrm>
          <a:prstGeom prst="rect">
            <a:avLst/>
          </a:prstGeom>
          <a:noFill/>
        </p:spPr>
        <p:txBody>
          <a:bodyPr wrap="square" lIns="0" tIns="0" rIns="0" bIns="0" rtlCol="0">
            <a:spAutoFit/>
          </a:bodyPr>
          <a:lstStyle/>
          <a:p>
            <a:pPr>
              <a:spcBef>
                <a:spcPts val="500"/>
              </a:spcBef>
            </a:pPr>
            <a:r>
              <a:rPr lang="en-US" sz="1000" b="1" dirty="0" smtClean="0"/>
              <a:t>Access Challenges for 1</a:t>
            </a:r>
            <a:r>
              <a:rPr lang="en-US" sz="1000" b="1" baseline="30000" dirty="0" smtClean="0"/>
              <a:t>st</a:t>
            </a:r>
            <a:r>
              <a:rPr lang="en-US" sz="1000" b="1" dirty="0" smtClean="0"/>
              <a:t> Gen Students</a:t>
            </a:r>
            <a:endParaRPr lang="en-US" sz="1000" dirty="0" smtClean="0"/>
          </a:p>
        </p:txBody>
      </p:sp>
      <p:sp>
        <p:nvSpPr>
          <p:cNvPr id="33" name="Text Placeholder 1"/>
          <p:cNvSpPr txBox="1">
            <a:spLocks/>
          </p:cNvSpPr>
          <p:nvPr/>
        </p:nvSpPr>
        <p:spPr bwMode="gray">
          <a:xfrm>
            <a:off x="690225" y="3392379"/>
            <a:ext cx="1840821" cy="307463"/>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smtClean="0"/>
              <a:t>Academic preparedness</a:t>
            </a:r>
            <a:br>
              <a:rPr lang="en-US" sz="900" dirty="0" smtClean="0"/>
            </a:br>
            <a:endParaRPr lang="en-US" sz="900" dirty="0" smtClean="0"/>
          </a:p>
        </p:txBody>
      </p:sp>
      <p:sp>
        <p:nvSpPr>
          <p:cNvPr id="34" name="Text Placeholder 1"/>
          <p:cNvSpPr txBox="1">
            <a:spLocks/>
          </p:cNvSpPr>
          <p:nvPr/>
        </p:nvSpPr>
        <p:spPr bwMode="gray">
          <a:xfrm>
            <a:off x="690225" y="3756349"/>
            <a:ext cx="1666277" cy="345676"/>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smtClean="0"/>
              <a:t>Unfamiliarity with college experience</a:t>
            </a:r>
          </a:p>
        </p:txBody>
      </p:sp>
      <p:sp>
        <p:nvSpPr>
          <p:cNvPr id="35" name="Text Placeholder 1"/>
          <p:cNvSpPr txBox="1">
            <a:spLocks/>
          </p:cNvSpPr>
          <p:nvPr/>
        </p:nvSpPr>
        <p:spPr bwMode="gray">
          <a:xfrm>
            <a:off x="690225" y="4246799"/>
            <a:ext cx="2094540" cy="32978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smtClean="0"/>
              <a:t>Complexity of college admissions and financial aid processes</a:t>
            </a:r>
            <a:endParaRPr lang="en-US" sz="900" dirty="0"/>
          </a:p>
        </p:txBody>
      </p:sp>
      <p:pic>
        <p:nvPicPr>
          <p:cNvPr id="1026" name="Picture 2" descr="L:\public\share\ABC Templates and Resources\Template Resources (EAB)\Art Icons Logos (EAB)\Icons (EAB)\Clipboard-checkmar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64" y="3307687"/>
            <a:ext cx="212239" cy="3003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Template Resources (EAB)\Art Icons Logos (EAB)\Icons (EAB)\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02" y="3756349"/>
            <a:ext cx="213280" cy="300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Template Resources (EAB)\Art Icons Logos (EAB)\Icons (EAB)\Proce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53" y="4215705"/>
            <a:ext cx="273250" cy="300366"/>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3461152" y="1711384"/>
            <a:ext cx="2054596" cy="1028631"/>
            <a:chOff x="327135" y="1413220"/>
            <a:chExt cx="2054596" cy="1028631"/>
          </a:xfrm>
        </p:grpSpPr>
        <p:graphicFrame>
          <p:nvGraphicFramePr>
            <p:cNvPr id="31" name="Chart 30"/>
            <p:cNvGraphicFramePr/>
            <p:nvPr>
              <p:extLst/>
            </p:nvPr>
          </p:nvGraphicFramePr>
          <p:xfrm>
            <a:off x="327135" y="1413220"/>
            <a:ext cx="1316648" cy="102863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p:cNvSpPr txBox="1"/>
            <p:nvPr/>
          </p:nvSpPr>
          <p:spPr bwMode="gray">
            <a:xfrm>
              <a:off x="502672" y="1756142"/>
              <a:ext cx="778516" cy="307777"/>
            </a:xfrm>
            <a:prstGeom prst="rect">
              <a:avLst/>
            </a:prstGeom>
            <a:noFill/>
          </p:spPr>
          <p:txBody>
            <a:bodyPr wrap="square" lIns="0" tIns="0" rIns="0" bIns="0" rtlCol="0">
              <a:spAutoFit/>
            </a:bodyPr>
            <a:lstStyle/>
            <a:p>
              <a:pPr algn="ctr"/>
              <a:r>
                <a:rPr lang="en-US" sz="2000" dirty="0" smtClean="0">
                  <a:latin typeface="+mj-lt"/>
                </a:rPr>
                <a:t>56%</a:t>
              </a:r>
              <a:endParaRPr lang="en-US" sz="2000" dirty="0">
                <a:latin typeface="+mj-lt"/>
              </a:endParaRPr>
            </a:p>
          </p:txBody>
        </p:sp>
        <p:sp>
          <p:nvSpPr>
            <p:cNvPr id="37" name="TextBox 36"/>
            <p:cNvSpPr txBox="1"/>
            <p:nvPr/>
          </p:nvSpPr>
          <p:spPr bwMode="gray">
            <a:xfrm>
              <a:off x="1468014" y="1454254"/>
              <a:ext cx="913717" cy="923330"/>
            </a:xfrm>
            <a:prstGeom prst="rect">
              <a:avLst/>
            </a:prstGeom>
            <a:noFill/>
          </p:spPr>
          <p:txBody>
            <a:bodyPr wrap="square" lIns="0" tIns="0" rIns="0" bIns="0" rtlCol="0">
              <a:spAutoFit/>
            </a:bodyPr>
            <a:lstStyle/>
            <a:p>
              <a:pPr>
                <a:spcBef>
                  <a:spcPts val="500"/>
                </a:spcBef>
              </a:pPr>
              <a:r>
                <a:rPr lang="en-US" sz="750" dirty="0"/>
                <a:t>Percentage of Incoming </a:t>
              </a:r>
              <a:r>
                <a:rPr lang="en-US" sz="750" dirty="0" smtClean="0"/>
                <a:t>Freshman enrolled at a college that was 100 miles or less from primary residence</a:t>
              </a:r>
              <a:br>
                <a:rPr lang="en-US" sz="750" dirty="0" smtClean="0"/>
              </a:br>
              <a:r>
                <a:rPr lang="en-US" sz="750" dirty="0" smtClean="0"/>
                <a:t>(2014-2016)</a:t>
              </a:r>
              <a:endParaRPr lang="en-US" sz="750" b="1" dirty="0"/>
            </a:p>
          </p:txBody>
        </p:sp>
      </p:grpSp>
      <p:sp>
        <p:nvSpPr>
          <p:cNvPr id="38" name="TextBox 37"/>
          <p:cNvSpPr txBox="1"/>
          <p:nvPr/>
        </p:nvSpPr>
        <p:spPr bwMode="gray">
          <a:xfrm>
            <a:off x="3352801" y="865059"/>
            <a:ext cx="2776538" cy="153888"/>
          </a:xfrm>
          <a:prstGeom prst="rect">
            <a:avLst/>
          </a:prstGeom>
          <a:noFill/>
        </p:spPr>
        <p:txBody>
          <a:bodyPr wrap="square" lIns="0" tIns="0" rIns="0" bIns="0" rtlCol="0">
            <a:spAutoFit/>
          </a:bodyPr>
          <a:lstStyle/>
          <a:p>
            <a:pPr>
              <a:spcBef>
                <a:spcPts val="500"/>
              </a:spcBef>
            </a:pPr>
            <a:r>
              <a:rPr lang="en-US" sz="1000" b="1" dirty="0" smtClean="0"/>
              <a:t>Future Students May Be More Regional</a:t>
            </a:r>
            <a:endParaRPr lang="en-US" sz="1000" b="1" dirty="0"/>
          </a:p>
        </p:txBody>
      </p:sp>
      <p:sp>
        <p:nvSpPr>
          <p:cNvPr id="39" name="TextBox 38"/>
          <p:cNvSpPr txBox="1"/>
          <p:nvPr/>
        </p:nvSpPr>
        <p:spPr bwMode="gray">
          <a:xfrm>
            <a:off x="3496497" y="1276490"/>
            <a:ext cx="2546131" cy="215444"/>
          </a:xfrm>
          <a:prstGeom prst="rect">
            <a:avLst/>
          </a:prstGeom>
          <a:noFill/>
        </p:spPr>
        <p:txBody>
          <a:bodyPr wrap="square" lIns="0" tIns="0" rIns="0" bIns="0" rtlCol="0">
            <a:spAutoFit/>
          </a:bodyPr>
          <a:lstStyle/>
          <a:p>
            <a:pPr>
              <a:spcBef>
                <a:spcPts val="500"/>
              </a:spcBef>
            </a:pPr>
            <a:r>
              <a:rPr lang="en-US" sz="700" i="1" dirty="0" smtClean="0"/>
              <a:t>EAB Enrollment Services Student Mobility Analysis </a:t>
            </a:r>
            <a:r>
              <a:rPr lang="en-US" sz="900" i="1" dirty="0" smtClean="0"/>
              <a:t/>
            </a:r>
            <a:br>
              <a:rPr lang="en-US" sz="900" i="1" dirty="0" smtClean="0"/>
            </a:br>
            <a:r>
              <a:rPr lang="en-US" sz="700" dirty="0" smtClean="0"/>
              <a:t>(n = 708,016 students, 290 colleges)</a:t>
            </a:r>
            <a:endParaRPr lang="en-US" sz="700" dirty="0"/>
          </a:p>
        </p:txBody>
      </p:sp>
      <p:sp>
        <p:nvSpPr>
          <p:cNvPr id="40" name="TextBox 39"/>
          <p:cNvSpPr txBox="1"/>
          <p:nvPr/>
        </p:nvSpPr>
        <p:spPr bwMode="gray">
          <a:xfrm>
            <a:off x="3525162" y="3126357"/>
            <a:ext cx="2037271" cy="276999"/>
          </a:xfrm>
          <a:prstGeom prst="rect">
            <a:avLst/>
          </a:prstGeom>
          <a:noFill/>
        </p:spPr>
        <p:txBody>
          <a:bodyPr wrap="square" lIns="0" tIns="0" rIns="0" bIns="0" rtlCol="0">
            <a:spAutoFit/>
          </a:bodyPr>
          <a:lstStyle/>
          <a:p>
            <a:pPr>
              <a:spcBef>
                <a:spcPts val="500"/>
              </a:spcBef>
            </a:pPr>
            <a:r>
              <a:rPr lang="en-US" sz="900" i="1" dirty="0" smtClean="0"/>
              <a:t>Will Changing Demographics Make the U.S. Even More Place-Bound? </a:t>
            </a:r>
          </a:p>
        </p:txBody>
      </p:sp>
      <p:sp>
        <p:nvSpPr>
          <p:cNvPr id="41" name="TextBox 40"/>
          <p:cNvSpPr txBox="1"/>
          <p:nvPr/>
        </p:nvSpPr>
        <p:spPr bwMode="gray">
          <a:xfrm>
            <a:off x="3527176" y="3553751"/>
            <a:ext cx="1987328" cy="123111"/>
          </a:xfrm>
          <a:prstGeom prst="rect">
            <a:avLst/>
          </a:prstGeom>
          <a:noFill/>
        </p:spPr>
        <p:txBody>
          <a:bodyPr wrap="square" lIns="0" tIns="0" rIns="0" bIns="0" rtlCol="0">
            <a:spAutoFit/>
          </a:bodyPr>
          <a:lstStyle/>
          <a:p>
            <a:pPr>
              <a:spcBef>
                <a:spcPts val="500"/>
              </a:spcBef>
            </a:pPr>
            <a:r>
              <a:rPr lang="en-US" sz="800" dirty="0" smtClean="0"/>
              <a:t>Median miles traveled by ethnicity </a:t>
            </a:r>
            <a:endParaRPr lang="en-US" sz="800" dirty="0"/>
          </a:p>
        </p:txBody>
      </p:sp>
      <p:sp>
        <p:nvSpPr>
          <p:cNvPr id="42" name="TextBox 41"/>
          <p:cNvSpPr txBox="1"/>
          <p:nvPr/>
        </p:nvSpPr>
        <p:spPr bwMode="gray">
          <a:xfrm>
            <a:off x="3522420" y="3773464"/>
            <a:ext cx="362890" cy="276999"/>
          </a:xfrm>
          <a:prstGeom prst="rect">
            <a:avLst/>
          </a:prstGeom>
          <a:noFill/>
        </p:spPr>
        <p:txBody>
          <a:bodyPr wrap="square" lIns="0" tIns="0" rIns="0" bIns="0" rtlCol="0">
            <a:spAutoFit/>
          </a:bodyPr>
          <a:lstStyle/>
          <a:p>
            <a:pPr>
              <a:spcBef>
                <a:spcPts val="500"/>
              </a:spcBef>
            </a:pPr>
            <a:r>
              <a:rPr lang="en-US" sz="1800" dirty="0" smtClean="0">
                <a:solidFill>
                  <a:schemeClr val="tx2"/>
                </a:solidFill>
                <a:latin typeface="+mj-lt"/>
              </a:rPr>
              <a:t>42</a:t>
            </a:r>
            <a:endParaRPr lang="en-US" sz="800" dirty="0">
              <a:solidFill>
                <a:schemeClr val="tx2"/>
              </a:solidFill>
            </a:endParaRPr>
          </a:p>
        </p:txBody>
      </p:sp>
      <p:sp>
        <p:nvSpPr>
          <p:cNvPr id="43" name="TextBox 42"/>
          <p:cNvSpPr txBox="1"/>
          <p:nvPr/>
        </p:nvSpPr>
        <p:spPr bwMode="gray">
          <a:xfrm>
            <a:off x="3853475" y="3850408"/>
            <a:ext cx="544304" cy="123111"/>
          </a:xfrm>
          <a:prstGeom prst="rect">
            <a:avLst/>
          </a:prstGeom>
          <a:noFill/>
        </p:spPr>
        <p:txBody>
          <a:bodyPr wrap="square" lIns="0" tIns="0" rIns="0" bIns="0" rtlCol="0">
            <a:spAutoFit/>
          </a:bodyPr>
          <a:lstStyle/>
          <a:p>
            <a:pPr>
              <a:spcBef>
                <a:spcPts val="500"/>
              </a:spcBef>
            </a:pPr>
            <a:r>
              <a:rPr lang="en-US" sz="800" b="1" dirty="0" smtClean="0"/>
              <a:t>Hispanic</a:t>
            </a:r>
            <a:endParaRPr lang="en-US" sz="800" b="1" dirty="0"/>
          </a:p>
        </p:txBody>
      </p:sp>
      <p:sp>
        <p:nvSpPr>
          <p:cNvPr id="44" name="TextBox 43"/>
          <p:cNvSpPr txBox="1"/>
          <p:nvPr/>
        </p:nvSpPr>
        <p:spPr bwMode="gray">
          <a:xfrm>
            <a:off x="3522420" y="4073582"/>
            <a:ext cx="345536" cy="276999"/>
          </a:xfrm>
          <a:prstGeom prst="rect">
            <a:avLst/>
          </a:prstGeom>
          <a:noFill/>
        </p:spPr>
        <p:txBody>
          <a:bodyPr wrap="square" lIns="0" tIns="0" rIns="0" bIns="0" rtlCol="0">
            <a:spAutoFit/>
          </a:bodyPr>
          <a:lstStyle/>
          <a:p>
            <a:pPr>
              <a:spcBef>
                <a:spcPts val="500"/>
              </a:spcBef>
            </a:pPr>
            <a:r>
              <a:rPr lang="en-US" sz="1800" dirty="0" smtClean="0">
                <a:solidFill>
                  <a:schemeClr val="tx2"/>
                </a:solidFill>
                <a:latin typeface="+mj-lt"/>
              </a:rPr>
              <a:t>40</a:t>
            </a:r>
            <a:endParaRPr lang="en-US" sz="800" dirty="0">
              <a:solidFill>
                <a:schemeClr val="tx2"/>
              </a:solidFill>
            </a:endParaRPr>
          </a:p>
        </p:txBody>
      </p:sp>
      <p:sp>
        <p:nvSpPr>
          <p:cNvPr id="45" name="TextBox 44"/>
          <p:cNvSpPr txBox="1"/>
          <p:nvPr/>
        </p:nvSpPr>
        <p:spPr bwMode="gray">
          <a:xfrm>
            <a:off x="3853475" y="4150526"/>
            <a:ext cx="544304" cy="123111"/>
          </a:xfrm>
          <a:prstGeom prst="rect">
            <a:avLst/>
          </a:prstGeom>
          <a:noFill/>
        </p:spPr>
        <p:txBody>
          <a:bodyPr wrap="square" lIns="0" tIns="0" rIns="0" bIns="0" rtlCol="0">
            <a:spAutoFit/>
          </a:bodyPr>
          <a:lstStyle/>
          <a:p>
            <a:pPr>
              <a:spcBef>
                <a:spcPts val="500"/>
              </a:spcBef>
            </a:pPr>
            <a:r>
              <a:rPr lang="en-US" sz="800" b="1" dirty="0" smtClean="0"/>
              <a:t>Asian</a:t>
            </a:r>
            <a:endParaRPr lang="en-US" sz="800" b="1" dirty="0"/>
          </a:p>
        </p:txBody>
      </p:sp>
      <p:sp>
        <p:nvSpPr>
          <p:cNvPr id="46" name="TextBox 45"/>
          <p:cNvSpPr txBox="1"/>
          <p:nvPr/>
        </p:nvSpPr>
        <p:spPr bwMode="gray">
          <a:xfrm>
            <a:off x="4518518" y="3773464"/>
            <a:ext cx="271906" cy="276999"/>
          </a:xfrm>
          <a:prstGeom prst="rect">
            <a:avLst/>
          </a:prstGeom>
          <a:noFill/>
        </p:spPr>
        <p:txBody>
          <a:bodyPr wrap="square" lIns="0" tIns="0" rIns="0" bIns="0" rtlCol="0">
            <a:spAutoFit/>
          </a:bodyPr>
          <a:lstStyle/>
          <a:p>
            <a:pPr>
              <a:spcBef>
                <a:spcPts val="500"/>
              </a:spcBef>
            </a:pPr>
            <a:r>
              <a:rPr lang="en-US" sz="1800" dirty="0" smtClean="0">
                <a:solidFill>
                  <a:schemeClr val="accent3"/>
                </a:solidFill>
                <a:latin typeface="+mj-lt"/>
              </a:rPr>
              <a:t>79</a:t>
            </a:r>
            <a:endParaRPr lang="en-US" sz="800" dirty="0">
              <a:solidFill>
                <a:schemeClr val="accent3"/>
              </a:solidFill>
            </a:endParaRPr>
          </a:p>
        </p:txBody>
      </p:sp>
      <p:sp>
        <p:nvSpPr>
          <p:cNvPr id="47" name="TextBox 46"/>
          <p:cNvSpPr txBox="1"/>
          <p:nvPr/>
        </p:nvSpPr>
        <p:spPr bwMode="gray">
          <a:xfrm>
            <a:off x="4849573" y="3850408"/>
            <a:ext cx="544304" cy="123111"/>
          </a:xfrm>
          <a:prstGeom prst="rect">
            <a:avLst/>
          </a:prstGeom>
          <a:noFill/>
        </p:spPr>
        <p:txBody>
          <a:bodyPr wrap="square" lIns="0" tIns="0" rIns="0" bIns="0" rtlCol="0">
            <a:spAutoFit/>
          </a:bodyPr>
          <a:lstStyle/>
          <a:p>
            <a:pPr>
              <a:spcBef>
                <a:spcPts val="500"/>
              </a:spcBef>
            </a:pPr>
            <a:r>
              <a:rPr lang="en-US" sz="800" b="1" dirty="0" smtClean="0"/>
              <a:t>White</a:t>
            </a:r>
            <a:endParaRPr lang="en-US" sz="800" b="1" dirty="0"/>
          </a:p>
        </p:txBody>
      </p:sp>
      <p:sp>
        <p:nvSpPr>
          <p:cNvPr id="48" name="TextBox 47"/>
          <p:cNvSpPr txBox="1"/>
          <p:nvPr/>
        </p:nvSpPr>
        <p:spPr bwMode="gray">
          <a:xfrm>
            <a:off x="4518518" y="4073582"/>
            <a:ext cx="345536" cy="276999"/>
          </a:xfrm>
          <a:prstGeom prst="rect">
            <a:avLst/>
          </a:prstGeom>
          <a:noFill/>
        </p:spPr>
        <p:txBody>
          <a:bodyPr wrap="square" lIns="0" tIns="0" rIns="0" bIns="0" rtlCol="0">
            <a:spAutoFit/>
          </a:bodyPr>
          <a:lstStyle/>
          <a:p>
            <a:pPr>
              <a:spcBef>
                <a:spcPts val="500"/>
              </a:spcBef>
            </a:pPr>
            <a:r>
              <a:rPr lang="en-US" sz="1800" dirty="0" smtClean="0">
                <a:solidFill>
                  <a:schemeClr val="accent3"/>
                </a:solidFill>
                <a:latin typeface="+mj-lt"/>
              </a:rPr>
              <a:t>78</a:t>
            </a:r>
            <a:endParaRPr lang="en-US" sz="800" dirty="0">
              <a:solidFill>
                <a:schemeClr val="accent3"/>
              </a:solidFill>
            </a:endParaRPr>
          </a:p>
        </p:txBody>
      </p:sp>
      <p:sp>
        <p:nvSpPr>
          <p:cNvPr id="49" name="TextBox 48"/>
          <p:cNvSpPr txBox="1"/>
          <p:nvPr/>
        </p:nvSpPr>
        <p:spPr bwMode="gray">
          <a:xfrm>
            <a:off x="4849573" y="4150526"/>
            <a:ext cx="544304" cy="123111"/>
          </a:xfrm>
          <a:prstGeom prst="rect">
            <a:avLst/>
          </a:prstGeom>
          <a:noFill/>
        </p:spPr>
        <p:txBody>
          <a:bodyPr wrap="square" lIns="0" tIns="0" rIns="0" bIns="0" rtlCol="0">
            <a:spAutoFit/>
          </a:bodyPr>
          <a:lstStyle/>
          <a:p>
            <a:pPr>
              <a:spcBef>
                <a:spcPts val="500"/>
              </a:spcBef>
            </a:pPr>
            <a:r>
              <a:rPr lang="en-US" sz="800" b="1" dirty="0" smtClean="0"/>
              <a:t>Black </a:t>
            </a:r>
            <a:endParaRPr lang="en-US" sz="800" b="1" dirty="0"/>
          </a:p>
        </p:txBody>
      </p:sp>
      <p:cxnSp>
        <p:nvCxnSpPr>
          <p:cNvPr id="50" name="Straight Arrow Connector 49"/>
          <p:cNvCxnSpPr/>
          <p:nvPr/>
        </p:nvCxnSpPr>
        <p:spPr bwMode="gray">
          <a:xfrm>
            <a:off x="4005230" y="2362083"/>
            <a:ext cx="5861" cy="698955"/>
          </a:xfrm>
          <a:prstGeom prst="straightConnector1">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919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60518" id="{B2175547-2F38-49A9-8E95-91218485657F}" vid="{A05A96FA-2B0C-4B3B-9A7D-C8683E68D6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 060518</Template>
  <TotalTime>0</TotalTime>
  <Words>1641</Words>
  <Application>Microsoft Office PowerPoint</Application>
  <PresentationFormat>Custom</PresentationFormat>
  <Paragraphs>335</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Rockwell</vt:lpstr>
      <vt:lpstr>Verdana</vt:lpstr>
      <vt:lpstr>Wingdings</vt:lpstr>
      <vt:lpstr>EAB1 4x3 On-screen</vt:lpstr>
      <vt:lpstr>Collecting Your Visions for Bentley’s Future</vt:lpstr>
      <vt:lpstr>Today’s Goal</vt:lpstr>
      <vt:lpstr>Today’s Agenda</vt:lpstr>
      <vt:lpstr>Today’s Agenda</vt:lpstr>
      <vt:lpstr>Challenges to the Traditional Model</vt:lpstr>
      <vt:lpstr>Changing Mix of Students</vt:lpstr>
      <vt:lpstr>PowerPoint Presentation</vt:lpstr>
      <vt:lpstr>PowerPoint Presentation</vt:lpstr>
      <vt:lpstr>Challenges to Serving New Populations</vt:lpstr>
      <vt:lpstr>Bentley’s Top Competitors</vt:lpstr>
      <vt:lpstr>Diversifying Student Populations</vt:lpstr>
      <vt:lpstr>The New Focus on Return on Investment</vt:lpstr>
      <vt:lpstr>Bentley Excels on Key Metrics</vt:lpstr>
      <vt:lpstr>Everyone Is Doing Experiential Learning</vt:lpstr>
      <vt:lpstr>Today’s Agenda</vt:lpstr>
      <vt:lpstr>The First Exercise</vt:lpstr>
      <vt:lpstr>What Makes a Good Headline?</vt:lpstr>
      <vt:lpstr>Individual Headline Exercise</vt:lpstr>
      <vt:lpstr>Today’s Agenda</vt:lpstr>
      <vt:lpstr>Group Headline Exercise</vt:lpstr>
      <vt:lpstr>Today’s Agenda</vt:lpstr>
      <vt:lpstr>Sharing Group Headlines</vt:lpstr>
      <vt:lpstr>Today’s Agenda</vt:lpstr>
      <vt:lpstr>What Is a Critical Success Factor?</vt:lpstr>
      <vt:lpstr>Examples of Critical Success Factors</vt:lpstr>
      <vt:lpstr>Identifying Critical Success Factors</vt:lpstr>
      <vt:lpstr>Today’s Agenda</vt:lpstr>
      <vt:lpstr>Sharing Critical Success Factors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2018-09-17T00:51:20Z</dcterms:created>
  <dcterms:modified xsi:type="dcterms:W3CDTF">2018-09-18T01:02:54Z</dcterms:modified>
  <cp:category/>
</cp:coreProperties>
</file>