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Lst>
  <p:notesMasterIdLst>
    <p:notesMasterId r:id="rId18"/>
  </p:notesMasterIdLst>
  <p:sldIdLst>
    <p:sldId id="256" r:id="rId5"/>
    <p:sldId id="258" r:id="rId6"/>
    <p:sldId id="259" r:id="rId7"/>
    <p:sldId id="260" r:id="rId8"/>
    <p:sldId id="268" r:id="rId9"/>
    <p:sldId id="269" r:id="rId10"/>
    <p:sldId id="261" r:id="rId11"/>
    <p:sldId id="265" r:id="rId12"/>
    <p:sldId id="263" r:id="rId13"/>
    <p:sldId id="264" r:id="rId14"/>
    <p:sldId id="262"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25902-4B71-6F67-4213-0C6C5D493F58}" v="80" dt="2020-09-04T19:44:02.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94674"/>
  </p:normalViewPr>
  <p:slideViewPr>
    <p:cSldViewPr snapToGrid="0">
      <p:cViewPr varScale="1">
        <p:scale>
          <a:sx n="124" d="100"/>
          <a:sy n="124" d="100"/>
        </p:scale>
        <p:origin x="65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ay, Casey" userId="S::ctalay@bentley.edu::0f1569d9-5da2-413a-973b-58193a46dba8" providerId="AD" clId="Web-{A7C25902-4B71-6F67-4213-0C6C5D493F58}"/>
    <pc:docChg chg="modSld">
      <pc:chgData name="Talay, Casey" userId="S::ctalay@bentley.edu::0f1569d9-5da2-413a-973b-58193a46dba8" providerId="AD" clId="Web-{A7C25902-4B71-6F67-4213-0C6C5D493F58}" dt="2020-09-04T19:44:02.413" v="74"/>
      <pc:docMkLst>
        <pc:docMk/>
      </pc:docMkLst>
      <pc:sldChg chg="addSp delSp modSp">
        <pc:chgData name="Talay, Casey" userId="S::ctalay@bentley.edu::0f1569d9-5da2-413a-973b-58193a46dba8" providerId="AD" clId="Web-{A7C25902-4B71-6F67-4213-0C6C5D493F58}" dt="2020-09-04T19:44:02.413" v="74"/>
        <pc:sldMkLst>
          <pc:docMk/>
          <pc:sldMk cId="3719109153" sldId="258"/>
        </pc:sldMkLst>
        <pc:spChg chg="mod">
          <ac:chgData name="Talay, Casey" userId="S::ctalay@bentley.edu::0f1569d9-5da2-413a-973b-58193a46dba8" providerId="AD" clId="Web-{A7C25902-4B71-6F67-4213-0C6C5D493F58}" dt="2020-09-04T19:43:05.442" v="64" actId="20577"/>
          <ac:spMkLst>
            <pc:docMk/>
            <pc:sldMk cId="3719109153" sldId="258"/>
            <ac:spMk id="3" creationId="{00000000-0000-0000-0000-000000000000}"/>
          </ac:spMkLst>
        </pc:spChg>
        <pc:spChg chg="add mod">
          <ac:chgData name="Talay, Casey" userId="S::ctalay@bentley.edu::0f1569d9-5da2-413a-973b-58193a46dba8" providerId="AD" clId="Web-{A7C25902-4B71-6F67-4213-0C6C5D493F58}" dt="2020-09-04T19:44:02.413" v="74"/>
          <ac:spMkLst>
            <pc:docMk/>
            <pc:sldMk cId="3719109153" sldId="258"/>
            <ac:spMk id="6" creationId="{835C361B-86C1-45A9-B19C-72620C18FF15}"/>
          </ac:spMkLst>
        </pc:spChg>
        <pc:spChg chg="add del">
          <ac:chgData name="Talay, Casey" userId="S::ctalay@bentley.edu::0f1569d9-5da2-413a-973b-58193a46dba8" providerId="AD" clId="Web-{A7C25902-4B71-6F67-4213-0C6C5D493F58}" dt="2020-09-04T19:43:38.631" v="69"/>
          <ac:spMkLst>
            <pc:docMk/>
            <pc:sldMk cId="3719109153" sldId="258"/>
            <ac:spMk id="7" creationId="{56BC2D91-5721-4862-AB86-07487033789B}"/>
          </ac:spMkLst>
        </pc:spChg>
        <pc:picChg chg="del">
          <ac:chgData name="Talay, Casey" userId="S::ctalay@bentley.edu::0f1569d9-5da2-413a-973b-58193a46dba8" providerId="AD" clId="Web-{A7C25902-4B71-6F67-4213-0C6C5D493F58}" dt="2020-09-04T19:40:13.890" v="0"/>
          <ac:picMkLst>
            <pc:docMk/>
            <pc:sldMk cId="3719109153" sldId="258"/>
            <ac:picMk id="4" creationId="{00000000-0000-0000-0000-000000000000}"/>
          </ac:picMkLst>
        </pc:picChg>
        <pc:picChg chg="add mod">
          <ac:chgData name="Talay, Casey" userId="S::ctalay@bentley.edu::0f1569d9-5da2-413a-973b-58193a46dba8" providerId="AD" clId="Web-{A7C25902-4B71-6F67-4213-0C6C5D493F58}" dt="2020-09-04T19:43:17.708" v="66" actId="1076"/>
          <ac:picMkLst>
            <pc:docMk/>
            <pc:sldMk cId="3719109153" sldId="258"/>
            <ac:picMk id="5" creationId="{5C936127-1DA1-4B73-BB10-BA245A48D4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94442-263E-4AB6-944F-2921793CE307}"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876DF-00A7-48D7-B4A5-BA2AFFCAC222}" type="slidenum">
              <a:rPr lang="en-US" smtClean="0"/>
              <a:t>‹#›</a:t>
            </a:fld>
            <a:endParaRPr lang="en-US"/>
          </a:p>
        </p:txBody>
      </p:sp>
    </p:spTree>
    <p:extLst>
      <p:ext uri="{BB962C8B-B14F-4D97-AF65-F5344CB8AC3E}">
        <p14:creationId xmlns:p14="http://schemas.microsoft.com/office/powerpoint/2010/main" val="341659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876DF-00A7-48D7-B4A5-BA2AFFCAC222}" type="slidenum">
              <a:rPr lang="en-US" smtClean="0"/>
              <a:t>1</a:t>
            </a:fld>
            <a:endParaRPr lang="en-US"/>
          </a:p>
        </p:txBody>
      </p:sp>
    </p:spTree>
    <p:extLst>
      <p:ext uri="{BB962C8B-B14F-4D97-AF65-F5344CB8AC3E}">
        <p14:creationId xmlns:p14="http://schemas.microsoft.com/office/powerpoint/2010/main" val="342960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876DF-00A7-48D7-B4A5-BA2AFFCAC222}" type="slidenum">
              <a:rPr lang="en-US" smtClean="0"/>
              <a:t>2</a:t>
            </a:fld>
            <a:endParaRPr lang="en-US"/>
          </a:p>
        </p:txBody>
      </p:sp>
    </p:spTree>
    <p:extLst>
      <p:ext uri="{BB962C8B-B14F-4D97-AF65-F5344CB8AC3E}">
        <p14:creationId xmlns:p14="http://schemas.microsoft.com/office/powerpoint/2010/main" val="51909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876DF-00A7-48D7-B4A5-BA2AFFCAC222}" type="slidenum">
              <a:rPr lang="en-US" smtClean="0"/>
              <a:t>4</a:t>
            </a:fld>
            <a:endParaRPr lang="en-US"/>
          </a:p>
        </p:txBody>
      </p:sp>
    </p:spTree>
    <p:extLst>
      <p:ext uri="{BB962C8B-B14F-4D97-AF65-F5344CB8AC3E}">
        <p14:creationId xmlns:p14="http://schemas.microsoft.com/office/powerpoint/2010/main" val="176661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876DF-00A7-48D7-B4A5-BA2AFFCAC222}" type="slidenum">
              <a:rPr lang="en-US" smtClean="0"/>
              <a:t>13</a:t>
            </a:fld>
            <a:endParaRPr lang="en-US"/>
          </a:p>
        </p:txBody>
      </p:sp>
    </p:spTree>
    <p:extLst>
      <p:ext uri="{BB962C8B-B14F-4D97-AF65-F5344CB8AC3E}">
        <p14:creationId xmlns:p14="http://schemas.microsoft.com/office/powerpoint/2010/main" val="24502222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4B264-9174-44CA-B84C-6C3DB11558D3}"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740EEC30-0FF8-40AD-BAB3-119C09A49EFD}" type="slidenum">
              <a:rPr lang="en-US" smtClean="0"/>
              <a:t>‹#›</a:t>
            </a:fld>
            <a:endParaRPr lang="en-US"/>
          </a:p>
        </p:txBody>
      </p:sp>
    </p:spTree>
    <p:extLst>
      <p:ext uri="{BB962C8B-B14F-4D97-AF65-F5344CB8AC3E}">
        <p14:creationId xmlns:p14="http://schemas.microsoft.com/office/powerpoint/2010/main" val="134151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4B264-9174-44CA-B84C-6C3DB11558D3}"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71119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4B264-9174-44CA-B84C-6C3DB11558D3}"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272013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4B264-9174-44CA-B84C-6C3DB11558D3}"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37436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BD4B264-9174-44CA-B84C-6C3DB11558D3}" type="datetimeFigureOut">
              <a:rPr lang="en-US" smtClean="0"/>
              <a:t>9/7/21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40EEC30-0FF8-40AD-BAB3-119C09A49EFD}" type="slidenum">
              <a:rPr lang="en-US" smtClean="0"/>
              <a:t>‹#›</a:t>
            </a:fld>
            <a:endParaRPr lang="en-US"/>
          </a:p>
        </p:txBody>
      </p:sp>
    </p:spTree>
    <p:extLst>
      <p:ext uri="{BB962C8B-B14F-4D97-AF65-F5344CB8AC3E}">
        <p14:creationId xmlns:p14="http://schemas.microsoft.com/office/powerpoint/2010/main" val="284968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D4B264-9174-44CA-B84C-6C3DB11558D3}"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41235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D4B264-9174-44CA-B84C-6C3DB11558D3}" type="datetimeFigureOut">
              <a:rPr lang="en-US" smtClean="0"/>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144419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4B264-9174-44CA-B84C-6C3DB11558D3}" type="datetimeFigureOut">
              <a:rPr lang="en-US" smtClean="0"/>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220686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4B264-9174-44CA-B84C-6C3DB11558D3}" type="datetimeFigureOut">
              <a:rPr lang="en-US" smtClean="0"/>
              <a:t>9/7/21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138415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D4B264-9174-44CA-B84C-6C3DB11558D3}"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89197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D4B264-9174-44CA-B84C-6C3DB11558D3}" type="datetimeFigureOut">
              <a:rPr lang="en-US" smtClean="0"/>
              <a:t>9/7/21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EEC30-0FF8-40AD-BAB3-119C09A49EFD}" type="slidenum">
              <a:rPr lang="en-US" smtClean="0"/>
              <a:t>‹#›</a:t>
            </a:fld>
            <a:endParaRPr lang="en-US"/>
          </a:p>
        </p:txBody>
      </p:sp>
    </p:spTree>
    <p:extLst>
      <p:ext uri="{BB962C8B-B14F-4D97-AF65-F5344CB8AC3E}">
        <p14:creationId xmlns:p14="http://schemas.microsoft.com/office/powerpoint/2010/main" val="273514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BD4B264-9174-44CA-B84C-6C3DB11558D3}" type="datetimeFigureOut">
              <a:rPr lang="en-US" smtClean="0"/>
              <a:t>9/7/21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740EEC30-0FF8-40AD-BAB3-119C09A49EFD}" type="slidenum">
              <a:rPr lang="en-US" smtClean="0"/>
              <a:t>‹#›</a:t>
            </a:fld>
            <a:endParaRPr lang="en-US"/>
          </a:p>
        </p:txBody>
      </p:sp>
    </p:spTree>
    <p:extLst>
      <p:ext uri="{BB962C8B-B14F-4D97-AF65-F5344CB8AC3E}">
        <p14:creationId xmlns:p14="http://schemas.microsoft.com/office/powerpoint/2010/main" val="360970810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ntley.studioabroad.com/index.cfm?FuseAction=Programs.SearchResults&amp;Program_Name=&amp;Program_Type_ID=1&amp;pi=%7f&amp;pc=%7f&amp;pr=%7f&amp;pt=%7f&amp;Partner_ID=ANY&amp;p_10478=%7f&amp;p_10478_t=SELCT&amp;p_10483=%7f&amp;p_10483_t=MULTI&amp;p_10480=%7f&amp;p_10480_t=SELCT&amp;p_10493=%7f&amp;p_10493_t=MULTI&amp;p_10486=%7f&amp;p_10486_t=MULTI&amp;p_10863=%7f&amp;p_10863_t=SELCT&amp;p_10914=&amp;p_10914_t=YESNO&amp;p_10915=Yes&amp;p_10915_t=YESNO&amp;p_11045=%7f&amp;p_11045_t=MULTI&amp;p_11046=%7f&amp;p_11046_t=MULTI&amp;p_11047=%7f&amp;p_11047_t=MULTI&amp;p_11089=&amp;p_11089_t=YESNO&amp;p_11092=&amp;p_11092_t=YESNO&amp;p_11103=&amp;p_11103_t=YESNO&amp;p_11111=%7f&amp;p_11111_t=MULTI&amp;p_11112=%7f&amp;p_11112_t=SELCT&amp;Sort=Program_Name&amp;Order=asc&amp;pp=10478,10483,10480,10493,10486,10863,10914,10915,11045,11046,11047,11089,11092,11103,11111,11112" TargetMode="External"/><Relationship Id="rId2" Type="http://schemas.openxmlformats.org/officeDocument/2006/relationships/hyperlink" Target="http://careeredge.bentley.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ntley.studioabroad.com/index.cfm?FuseAction=Abroad.Home" TargetMode="External"/><Relationship Id="rId2" Type="http://schemas.openxmlformats.org/officeDocument/2006/relationships/hyperlink" Target="https://www.bentley.edu/offices/international-education" TargetMode="Externa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bentley.studioabroad.com/index.cfm?FuseAction=Abroad.Home" TargetMode="External"/><Relationship Id="rId4" Type="http://schemas.openxmlformats.org/officeDocument/2006/relationships/hyperlink" Target="https://www.bentley.edu/offices/international-education/even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GA_Study_Abroad@Bentley.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bentley.studioabroad.com/index.cfm?FuseAction=Programs.ListA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bentley.edu/offices/international-education/fees-and-billing#Admin%20Fee" TargetMode="External"/><Relationship Id="rId7" Type="http://schemas.openxmlformats.org/officeDocument/2006/relationships/hyperlink" Target="https://www.bentley.edu/offices/international-education/undergraduate-financial-aid-and-scholarships" TargetMode="External"/><Relationship Id="rId2" Type="http://schemas.openxmlformats.org/officeDocument/2006/relationships/hyperlink" Target="http://www.bentley.edu/offices/international-education/fees-and-billing#Home school tuition" TargetMode="External"/><Relationship Id="rId1" Type="http://schemas.openxmlformats.org/officeDocument/2006/relationships/slideLayout" Target="../slideLayouts/slideLayout2.xml"/><Relationship Id="rId6" Type="http://schemas.openxmlformats.org/officeDocument/2006/relationships/hyperlink" Target="https://www.bentley.edu/university-life/diversity-equity-inclusion/multicultural-community" TargetMode="External"/><Relationship Id="rId5" Type="http://schemas.openxmlformats.org/officeDocument/2006/relationships/hyperlink" Target="https://bentley.studioabroad.com/index.cfm?FuseAction=Programs.ViewProgramAngular&amp;id=68176" TargetMode="External"/><Relationship Id="rId4" Type="http://schemas.openxmlformats.org/officeDocument/2006/relationships/hyperlink" Target="http://www.iie.org/Programs/Gilman-Scholarship-Program#.V3QehHp3U4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2f5upgbvkx8pz.cloudfront.net/sites/default/files/inline-files/Grade%20Equivalencies_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353312"/>
            <a:ext cx="9966960" cy="3035808"/>
          </a:xfrm>
        </p:spPr>
        <p:txBody>
          <a:bodyPr/>
          <a:lstStyle/>
          <a:p>
            <a:pPr algn="ctr"/>
            <a:r>
              <a:rPr lang="en-US" dirty="0"/>
              <a:t>Study Abroad 101</a:t>
            </a:r>
          </a:p>
        </p:txBody>
      </p:sp>
      <p:sp>
        <p:nvSpPr>
          <p:cNvPr id="3" name="Subtitle 2"/>
          <p:cNvSpPr>
            <a:spLocks noGrp="1"/>
          </p:cNvSpPr>
          <p:nvPr>
            <p:ph type="subTitle" idx="1"/>
          </p:nvPr>
        </p:nvSpPr>
        <p:spPr>
          <a:xfrm>
            <a:off x="1069848" y="4389120"/>
            <a:ext cx="7891272" cy="1938528"/>
          </a:xfrm>
        </p:spPr>
        <p:txBody>
          <a:bodyPr>
            <a:noAutofit/>
          </a:bodyPr>
          <a:lstStyle/>
          <a:p>
            <a:r>
              <a:rPr lang="en-US" sz="1800" dirty="0"/>
              <a:t>The purpose of this presentation is to provide important information about study abroad policies and the application process. The content primarily focuses on </a:t>
            </a:r>
            <a:r>
              <a:rPr lang="en-US" sz="1800" b="1" u="sng" dirty="0"/>
              <a:t>semester study abroad</a:t>
            </a:r>
            <a:r>
              <a:rPr lang="en-US" sz="1800" b="1" dirty="0"/>
              <a:t>, </a:t>
            </a:r>
            <a:r>
              <a:rPr lang="en-US" sz="1800" dirty="0"/>
              <a:t>and topics include the types of programs offered, finances, academics, eligibility criteria, acceptance decisions, application deadlines and more. </a:t>
            </a:r>
          </a:p>
          <a:p>
            <a:r>
              <a:rPr lang="en-US" sz="1800" dirty="0"/>
              <a:t>Students can refer to this PowerPoint when completing the required quiz for the semester abroad application. </a:t>
            </a:r>
          </a:p>
        </p:txBody>
      </p:sp>
    </p:spTree>
    <p:extLst>
      <p:ext uri="{BB962C8B-B14F-4D97-AF65-F5344CB8AC3E}">
        <p14:creationId xmlns:p14="http://schemas.microsoft.com/office/powerpoint/2010/main" val="397907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914"/>
            <a:ext cx="10058400" cy="1609344"/>
          </a:xfrm>
        </p:spPr>
        <p:txBody>
          <a:bodyPr/>
          <a:lstStyle/>
          <a:p>
            <a:r>
              <a:rPr lang="en-US" dirty="0"/>
              <a:t>Internship/job search</a:t>
            </a:r>
          </a:p>
        </p:txBody>
      </p:sp>
      <p:sp>
        <p:nvSpPr>
          <p:cNvPr id="3" name="Content Placeholder 2"/>
          <p:cNvSpPr>
            <a:spLocks noGrp="1"/>
          </p:cNvSpPr>
          <p:nvPr>
            <p:ph idx="1"/>
          </p:nvPr>
        </p:nvSpPr>
        <p:spPr>
          <a:xfrm>
            <a:off x="1069848" y="1224482"/>
            <a:ext cx="10058400" cy="4050792"/>
          </a:xfrm>
        </p:spPr>
        <p:txBody>
          <a:bodyPr/>
          <a:lstStyle/>
          <a:p>
            <a:r>
              <a:rPr lang="en-US" dirty="0"/>
              <a:t>Many students are able to secure internships from abroad for when they return home. Here are some ways to do that:</a:t>
            </a:r>
          </a:p>
          <a:p>
            <a:pPr lvl="1"/>
            <a:r>
              <a:rPr lang="en-US" dirty="0"/>
              <a:t>Start planning early</a:t>
            </a:r>
          </a:p>
          <a:p>
            <a:pPr lvl="1"/>
            <a:r>
              <a:rPr lang="en-US" dirty="0"/>
              <a:t>Connect with </a:t>
            </a:r>
            <a:r>
              <a:rPr lang="en-US" dirty="0">
                <a:hlinkClick r:id="rId2"/>
              </a:rPr>
              <a:t>Career Services </a:t>
            </a:r>
            <a:r>
              <a:rPr lang="en-US" dirty="0"/>
              <a:t>for advising before studying abroad</a:t>
            </a:r>
          </a:p>
          <a:p>
            <a:pPr lvl="1"/>
            <a:r>
              <a:rPr lang="en-US" dirty="0"/>
              <a:t>Research Bentley alumni network in your host country to make connections before you go</a:t>
            </a:r>
          </a:p>
          <a:p>
            <a:pPr lvl="1"/>
            <a:r>
              <a:rPr lang="en-US" dirty="0"/>
              <a:t>Familiarize yourself with the recruiting season for your particular field</a:t>
            </a:r>
          </a:p>
          <a:p>
            <a:pPr lvl="2"/>
            <a:r>
              <a:rPr lang="en-US" dirty="0"/>
              <a:t>Some students think on-campus recruiting only happens in the spring when in reality many companies begin their on-campus recruiting in the fall</a:t>
            </a:r>
          </a:p>
          <a:p>
            <a:pPr lvl="1"/>
            <a:r>
              <a:rPr lang="en-US" dirty="0"/>
              <a:t>Interview via Skype/Zoom from abroad</a:t>
            </a:r>
          </a:p>
          <a:p>
            <a:r>
              <a:rPr lang="en-US" dirty="0"/>
              <a:t>Consider getting an </a:t>
            </a:r>
            <a:r>
              <a:rPr lang="en-US" dirty="0">
                <a:hlinkClick r:id="rId3"/>
              </a:rPr>
              <a:t>internship abroad</a:t>
            </a:r>
            <a:endParaRPr lang="en-US" dirty="0"/>
          </a:p>
          <a:p>
            <a:pPr lvl="2"/>
            <a:r>
              <a:rPr lang="en-US" dirty="0"/>
              <a:t>Many programs offer internships for credit which can be completed alongside academic coursework</a:t>
            </a:r>
          </a:p>
        </p:txBody>
      </p:sp>
      <p:pic>
        <p:nvPicPr>
          <p:cNvPr id="6" name="Picture 5"/>
          <p:cNvPicPr>
            <a:picLocks noChangeAspect="1"/>
          </p:cNvPicPr>
          <p:nvPr/>
        </p:nvPicPr>
        <p:blipFill>
          <a:blip r:embed="rId4"/>
          <a:stretch>
            <a:fillRect/>
          </a:stretch>
        </p:blipFill>
        <p:spPr>
          <a:xfrm>
            <a:off x="3631134" y="4683289"/>
            <a:ext cx="4748360" cy="2109205"/>
          </a:xfrm>
          <a:prstGeom prst="rect">
            <a:avLst/>
          </a:prstGeom>
        </p:spPr>
      </p:pic>
    </p:spTree>
    <p:extLst>
      <p:ext uri="{BB962C8B-B14F-4D97-AF65-F5344CB8AC3E}">
        <p14:creationId xmlns:p14="http://schemas.microsoft.com/office/powerpoint/2010/main" val="139538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Dates </a:t>
            </a:r>
            <a:r>
              <a:rPr lang="en-US" dirty="0"/>
              <a:t>&amp; Deadlines</a:t>
            </a:r>
          </a:p>
        </p:txBody>
      </p:sp>
      <p:sp>
        <p:nvSpPr>
          <p:cNvPr id="3" name="Content Placeholder 2"/>
          <p:cNvSpPr>
            <a:spLocks noGrp="1"/>
          </p:cNvSpPr>
          <p:nvPr>
            <p:ph idx="1"/>
          </p:nvPr>
        </p:nvSpPr>
        <p:spPr>
          <a:xfrm>
            <a:off x="1069848" y="1832038"/>
            <a:ext cx="10058400" cy="4050792"/>
          </a:xfrm>
        </p:spPr>
        <p:txBody>
          <a:bodyPr>
            <a:normAutofit/>
          </a:bodyPr>
          <a:lstStyle/>
          <a:p>
            <a:endParaRPr lang="en-US" dirty="0"/>
          </a:p>
          <a:p>
            <a:endParaRPr lang="en-US" dirty="0"/>
          </a:p>
          <a:p>
            <a:endParaRPr lang="en-US" dirty="0"/>
          </a:p>
          <a:p>
            <a:endParaRPr lang="en-US" dirty="0"/>
          </a:p>
          <a:p>
            <a:pPr marL="0" indent="0">
              <a:buNone/>
            </a:pPr>
            <a:endParaRPr lang="en-US" dirty="0"/>
          </a:p>
          <a:p>
            <a:r>
              <a:rPr lang="en-US" dirty="0"/>
              <a:t>Faculty-led International Courses</a:t>
            </a:r>
          </a:p>
          <a:p>
            <a:pPr lvl="1"/>
            <a:r>
              <a:rPr lang="en-US" dirty="0"/>
              <a:t>January course application deadline: September 30</a:t>
            </a:r>
            <a:r>
              <a:rPr lang="en-US" baseline="30000" dirty="0"/>
              <a:t>th</a:t>
            </a:r>
          </a:p>
          <a:p>
            <a:pPr lvl="1"/>
            <a:r>
              <a:rPr lang="en-US" dirty="0"/>
              <a:t>March course application deadline: October 31</a:t>
            </a:r>
            <a:r>
              <a:rPr lang="en-US" baseline="30000" dirty="0"/>
              <a:t>st</a:t>
            </a:r>
            <a:r>
              <a:rPr lang="en-US" dirty="0"/>
              <a:t> </a:t>
            </a:r>
          </a:p>
          <a:p>
            <a:pPr lvl="1"/>
            <a:r>
              <a:rPr lang="en-US" dirty="0"/>
              <a:t>May course application deadline: February 2</a:t>
            </a:r>
            <a:r>
              <a:rPr lang="en-US" baseline="30000" dirty="0"/>
              <a:t>nd</a:t>
            </a: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6142" y="2472605"/>
            <a:ext cx="4155500" cy="27696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48982143"/>
              </p:ext>
            </p:extLst>
          </p:nvPr>
        </p:nvGraphicFramePr>
        <p:xfrm>
          <a:off x="1069848" y="2466022"/>
          <a:ext cx="6510823" cy="975360"/>
        </p:xfrm>
        <a:graphic>
          <a:graphicData uri="http://schemas.openxmlformats.org/drawingml/2006/table">
            <a:tbl>
              <a:tblPr firstRow="1" firstCol="1" bandRow="1">
                <a:tableStyleId>{5C22544A-7EE6-4342-B048-85BDC9FD1C3A}</a:tableStyleId>
              </a:tblPr>
              <a:tblGrid>
                <a:gridCol w="5134307">
                  <a:extLst>
                    <a:ext uri="{9D8B030D-6E8A-4147-A177-3AD203B41FA5}">
                      <a16:colId xmlns:a16="http://schemas.microsoft.com/office/drawing/2014/main" val="2541386048"/>
                    </a:ext>
                  </a:extLst>
                </a:gridCol>
                <a:gridCol w="1376516">
                  <a:extLst>
                    <a:ext uri="{9D8B030D-6E8A-4147-A177-3AD203B41FA5}">
                      <a16:colId xmlns:a16="http://schemas.microsoft.com/office/drawing/2014/main" val="842998737"/>
                    </a:ext>
                  </a:extLst>
                </a:gridCol>
              </a:tblGrid>
              <a:tr h="213449">
                <a:tc>
                  <a:txBody>
                    <a:bodyPr/>
                    <a:lstStyle/>
                    <a:p>
                      <a:pPr marL="0" marR="0">
                        <a:spcBef>
                          <a:spcPts val="0"/>
                        </a:spcBef>
                        <a:spcAft>
                          <a:spcPts val="0"/>
                        </a:spcAft>
                      </a:pPr>
                      <a:r>
                        <a:rPr lang="en-US" sz="1600" dirty="0">
                          <a:effectLst/>
                        </a:rPr>
                        <a:t>Application Opens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ea typeface="+mn-ea"/>
                          <a:cs typeface="+mn-cs"/>
                        </a:rPr>
                        <a:t>October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2829358"/>
                  </a:ext>
                </a:extLst>
              </a:tr>
              <a:tr h="213449">
                <a:tc>
                  <a:txBody>
                    <a:bodyPr/>
                    <a:lstStyle/>
                    <a:p>
                      <a:pPr marL="0" marR="0">
                        <a:spcBef>
                          <a:spcPts val="0"/>
                        </a:spcBef>
                        <a:spcAft>
                          <a:spcPts val="0"/>
                        </a:spcAft>
                      </a:pPr>
                      <a:r>
                        <a:rPr lang="en-US" sz="1600" dirty="0">
                          <a:effectLst/>
                        </a:rPr>
                        <a:t>Fee</a:t>
                      </a:r>
                      <a:r>
                        <a:rPr lang="en-US" sz="1600" baseline="0" dirty="0">
                          <a:effectLst/>
                        </a:rPr>
                        <a:t> Waiver</a:t>
                      </a:r>
                      <a:r>
                        <a:rPr lang="en-US" sz="1600" dirty="0">
                          <a:effectLst/>
                        </a:rPr>
                        <a:t> Semester/Summer Application Deadline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ea typeface="+mn-ea"/>
                          <a:cs typeface="+mn-cs"/>
                        </a:rPr>
                        <a:t>January</a:t>
                      </a:r>
                      <a:r>
                        <a:rPr lang="en-US" sz="1600" baseline="0" dirty="0">
                          <a:effectLst/>
                          <a:latin typeface="+mn-lt"/>
                          <a:ea typeface="+mn-ea"/>
                          <a:cs typeface="+mn-cs"/>
                        </a:rPr>
                        <a:t> 5</a:t>
                      </a:r>
                      <a:r>
                        <a:rPr lang="en-US" sz="1600" baseline="30000" dirty="0">
                          <a:effectLst/>
                          <a:latin typeface="+mn-lt"/>
                          <a:ea typeface="+mn-ea"/>
                          <a:cs typeface="+mn-cs"/>
                        </a:rPr>
                        <a:t>th</a:t>
                      </a:r>
                      <a:r>
                        <a:rPr lang="en-US" sz="1600" baseline="0" dirty="0">
                          <a:effectLst/>
                          <a:latin typeface="+mn-lt"/>
                          <a:ea typeface="+mn-ea"/>
                          <a:cs typeface="+mn-cs"/>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787909"/>
                  </a:ext>
                </a:extLst>
              </a:tr>
              <a:tr h="213449">
                <a:tc>
                  <a:txBody>
                    <a:bodyPr/>
                    <a:lstStyle/>
                    <a:p>
                      <a:pPr marL="0" marR="0">
                        <a:spcBef>
                          <a:spcPts val="0"/>
                        </a:spcBef>
                        <a:spcAft>
                          <a:spcPts val="0"/>
                        </a:spcAft>
                      </a:pPr>
                      <a:r>
                        <a:rPr lang="en-US" sz="1600" dirty="0">
                          <a:effectLst/>
                        </a:rPr>
                        <a:t>Final Semester/Summer Application Deadline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ea typeface="+mn-ea"/>
                          <a:cs typeface="+mn-cs"/>
                        </a:rPr>
                        <a:t>February</a:t>
                      </a:r>
                      <a:r>
                        <a:rPr lang="en-US" sz="1600" baseline="0" dirty="0">
                          <a:effectLst/>
                          <a:latin typeface="+mn-lt"/>
                          <a:ea typeface="+mn-ea"/>
                          <a:cs typeface="+mn-cs"/>
                        </a:rPr>
                        <a:t> 2</a:t>
                      </a:r>
                      <a:r>
                        <a:rPr lang="en-US" sz="1600" baseline="30000" dirty="0">
                          <a:effectLst/>
                          <a:latin typeface="+mn-lt"/>
                          <a:ea typeface="+mn-ea"/>
                          <a:cs typeface="+mn-cs"/>
                        </a:rPr>
                        <a:t>nd</a:t>
                      </a:r>
                      <a:r>
                        <a:rPr lang="en-US" sz="1600" baseline="0" dirty="0">
                          <a:effectLst/>
                          <a:latin typeface="+mn-lt"/>
                          <a:ea typeface="+mn-ea"/>
                          <a:cs typeface="+mn-cs"/>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3662153"/>
                  </a:ext>
                </a:extLst>
              </a:tr>
              <a:tr h="213449">
                <a:tc>
                  <a:txBody>
                    <a:bodyPr/>
                    <a:lstStyle/>
                    <a:p>
                      <a:pPr marL="0" marR="0">
                        <a:spcBef>
                          <a:spcPts val="0"/>
                        </a:spcBef>
                        <a:spcAft>
                          <a:spcPts val="0"/>
                        </a:spcAft>
                      </a:pPr>
                      <a:r>
                        <a:rPr lang="en-US" sz="1600" dirty="0">
                          <a:effectLst/>
                        </a:rPr>
                        <a:t>Final Application Decision Announcement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February 23</a:t>
                      </a:r>
                      <a:r>
                        <a:rPr lang="en-US" sz="1600" baseline="30000" dirty="0">
                          <a:effectLst/>
                        </a:rPr>
                        <a:t>rd</a:t>
                      </a:r>
                      <a:r>
                        <a:rPr lang="en-US" sz="1600" baseline="0" dirty="0">
                          <a:effectLst/>
                        </a:rPr>
                        <a:t> </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095653"/>
                  </a:ext>
                </a:extLst>
              </a:tr>
            </a:tbl>
          </a:graphicData>
        </a:graphic>
      </p:graphicFrame>
    </p:spTree>
    <p:extLst>
      <p:ext uri="{BB962C8B-B14F-4D97-AF65-F5344CB8AC3E}">
        <p14:creationId xmlns:p14="http://schemas.microsoft.com/office/powerpoint/2010/main" val="14941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11011"/>
            <a:ext cx="10058400" cy="1609344"/>
          </a:xfrm>
        </p:spPr>
        <p:txBody>
          <a:bodyPr/>
          <a:lstStyle/>
          <a:p>
            <a:r>
              <a:rPr lang="en-US" dirty="0"/>
              <a:t>Next steps	</a:t>
            </a:r>
          </a:p>
        </p:txBody>
      </p:sp>
      <p:sp>
        <p:nvSpPr>
          <p:cNvPr id="3" name="Content Placeholder 2"/>
          <p:cNvSpPr>
            <a:spLocks noGrp="1"/>
          </p:cNvSpPr>
          <p:nvPr>
            <p:ph idx="1"/>
          </p:nvPr>
        </p:nvSpPr>
        <p:spPr>
          <a:xfrm>
            <a:off x="977250" y="1678326"/>
            <a:ext cx="10058400" cy="5063924"/>
          </a:xfrm>
        </p:spPr>
        <p:txBody>
          <a:bodyPr>
            <a:normAutofit/>
          </a:bodyPr>
          <a:lstStyle/>
          <a:p>
            <a:r>
              <a:rPr lang="en-US" dirty="0"/>
              <a:t>Do you have further questions?</a:t>
            </a:r>
          </a:p>
          <a:p>
            <a:pPr lvl="1"/>
            <a:r>
              <a:rPr lang="en-US" dirty="0"/>
              <a:t>Visit our </a:t>
            </a:r>
            <a:r>
              <a:rPr lang="en-US" dirty="0">
                <a:hlinkClick r:id="rId2"/>
              </a:rPr>
              <a:t>website</a:t>
            </a:r>
            <a:endParaRPr lang="en-US" dirty="0"/>
          </a:p>
          <a:p>
            <a:pPr lvl="1"/>
            <a:r>
              <a:rPr lang="en-US" dirty="0"/>
              <a:t>Attend </a:t>
            </a:r>
            <a:r>
              <a:rPr lang="en-US" dirty="0">
                <a:hlinkClick r:id="rId3"/>
              </a:rPr>
              <a:t>drop-in hours</a:t>
            </a:r>
            <a:r>
              <a:rPr lang="en-US" dirty="0"/>
              <a:t> for quick, general questions </a:t>
            </a:r>
          </a:p>
          <a:p>
            <a:pPr lvl="1"/>
            <a:r>
              <a:rPr lang="en-US" dirty="0"/>
              <a:t>Attend an </a:t>
            </a:r>
            <a:r>
              <a:rPr lang="en-US" dirty="0">
                <a:hlinkClick r:id="rId4"/>
              </a:rPr>
              <a:t>info session </a:t>
            </a:r>
            <a:endParaRPr lang="en-US" dirty="0"/>
          </a:p>
          <a:p>
            <a:pPr lvl="1"/>
            <a:r>
              <a:rPr lang="en-US" dirty="0">
                <a:hlinkClick r:id="rId3"/>
              </a:rPr>
              <a:t>Set up a meeting </a:t>
            </a:r>
            <a:r>
              <a:rPr lang="en-US" dirty="0"/>
              <a:t>with an advisor</a:t>
            </a:r>
          </a:p>
          <a:p>
            <a:r>
              <a:rPr lang="en-US" dirty="0"/>
              <a:t>Keep your family in the loop &amp; share this presentation</a:t>
            </a:r>
          </a:p>
          <a:p>
            <a:r>
              <a:rPr lang="en-US" dirty="0"/>
              <a:t>Start an application in </a:t>
            </a:r>
            <a:r>
              <a:rPr lang="en-US" dirty="0">
                <a:hlinkClick r:id="rId5"/>
              </a:rPr>
              <a:t>BentleyAbroad</a:t>
            </a:r>
            <a:endParaRPr lang="en-US" dirty="0"/>
          </a:p>
          <a:p>
            <a:pPr lvl="1"/>
            <a:r>
              <a:rPr lang="en-US" sz="1600" dirty="0"/>
              <a:t>The application opens in October</a:t>
            </a:r>
          </a:p>
          <a:p>
            <a:pPr lvl="1"/>
            <a:r>
              <a:rPr lang="en-US" sz="1600" dirty="0"/>
              <a:t>All students are required to take the Study Abroad 101 quiz as part of the semester application process. Students may use this PowerPoint for reference when completing the quiz.</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3391" y="268692"/>
            <a:ext cx="3131617" cy="4175489"/>
          </a:xfrm>
          <a:prstGeom prst="rect">
            <a:avLst/>
          </a:prstGeom>
        </p:spPr>
      </p:pic>
    </p:spTree>
    <p:extLst>
      <p:ext uri="{BB962C8B-B14F-4D97-AF65-F5344CB8AC3E}">
        <p14:creationId xmlns:p14="http://schemas.microsoft.com/office/powerpoint/2010/main" val="376781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273" y="1169044"/>
            <a:ext cx="10058400" cy="2812648"/>
          </a:xfrm>
        </p:spPr>
        <p:txBody>
          <a:bodyPr>
            <a:normAutofit fontScale="90000"/>
          </a:bodyPr>
          <a:lstStyle/>
          <a:p>
            <a:pPr algn="ctr"/>
            <a:br>
              <a:rPr lang="en-US" dirty="0"/>
            </a:br>
            <a:br>
              <a:rPr lang="en-US" dirty="0"/>
            </a:br>
            <a:r>
              <a:rPr lang="en-US" dirty="0"/>
              <a:t>THANK YOU</a:t>
            </a:r>
            <a:br>
              <a:rPr lang="en-US" dirty="0"/>
            </a:br>
            <a:br>
              <a:rPr lang="en-US" dirty="0"/>
            </a:br>
            <a:r>
              <a:rPr lang="en-US" sz="2200" dirty="0"/>
              <a:t>Cronin Office of International Education</a:t>
            </a:r>
            <a:br>
              <a:rPr lang="en-US" sz="2200" dirty="0"/>
            </a:br>
            <a:r>
              <a:rPr lang="en-US" sz="2200" dirty="0" err="1"/>
              <a:t>Adamian</a:t>
            </a:r>
            <a:r>
              <a:rPr lang="en-US" sz="2200" dirty="0"/>
              <a:t> 161</a:t>
            </a:r>
            <a:br>
              <a:rPr lang="en-US" sz="2200" dirty="0"/>
            </a:br>
            <a:r>
              <a:rPr lang="en-US" sz="2200" dirty="0"/>
              <a:t>781-891-3474</a:t>
            </a:r>
            <a:br>
              <a:rPr lang="en-US" sz="2200" dirty="0"/>
            </a:br>
            <a:r>
              <a:rPr lang="en-US" sz="2200" dirty="0">
                <a:hlinkClick r:id="rId3"/>
              </a:rPr>
              <a:t>GA_Study_Abroad@Bentley.edu</a:t>
            </a:r>
            <a:br>
              <a:rPr lang="en-US" sz="2200" dirty="0"/>
            </a:br>
            <a:br>
              <a:rPr lang="en-US" sz="2200" dirty="0"/>
            </a:br>
            <a:endParaRPr lang="en-US" sz="2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068" y="4488374"/>
            <a:ext cx="4876810" cy="1283211"/>
          </a:xfrm>
          <a:prstGeom prst="rect">
            <a:avLst/>
          </a:prstGeom>
        </p:spPr>
      </p:pic>
    </p:spTree>
    <p:extLst>
      <p:ext uri="{BB962C8B-B14F-4D97-AF65-F5344CB8AC3E}">
        <p14:creationId xmlns:p14="http://schemas.microsoft.com/office/powerpoint/2010/main" val="360010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591"/>
            <a:ext cx="10515600" cy="1072310"/>
          </a:xfrm>
        </p:spPr>
        <p:txBody>
          <a:bodyPr/>
          <a:lstStyle/>
          <a:p>
            <a:r>
              <a:rPr lang="en-US" dirty="0"/>
              <a:t>Types of programs</a:t>
            </a:r>
          </a:p>
        </p:txBody>
      </p:sp>
      <p:sp>
        <p:nvSpPr>
          <p:cNvPr id="3" name="Content Placeholder 2"/>
          <p:cNvSpPr>
            <a:spLocks noGrp="1"/>
          </p:cNvSpPr>
          <p:nvPr>
            <p:ph idx="1"/>
          </p:nvPr>
        </p:nvSpPr>
        <p:spPr>
          <a:xfrm>
            <a:off x="451413" y="1138025"/>
            <a:ext cx="10902387" cy="5627458"/>
          </a:xfrm>
        </p:spPr>
        <p:txBody>
          <a:bodyPr vert="horz" lIns="91440" tIns="45720" rIns="91440" bIns="45720" rtlCol="0" anchor="t">
            <a:noAutofit/>
          </a:bodyPr>
          <a:lstStyle/>
          <a:p>
            <a:r>
              <a:rPr lang="en-US" sz="1600" b="1" dirty="0"/>
              <a:t>Partner Programs</a:t>
            </a:r>
            <a:r>
              <a:rPr lang="en-US" sz="1600" dirty="0"/>
              <a:t> allow for studying alongside local and international students. The methods of teaching and assessment are significantly different from those in the U.S. and may include large lectures, assigned but ungraded homework, and more heavily weighted exams. Partner programs provide the highest level of academic and cultural immersion and require a great deal of self-sufficiency and independence. The support networks reflect the cultural values and style of the host university and are typically less hands-on than Bentley's administration.</a:t>
            </a:r>
          </a:p>
          <a:p>
            <a:r>
              <a:rPr lang="en-US" sz="1600" b="1" dirty="0"/>
              <a:t>Affiliate</a:t>
            </a:r>
            <a:r>
              <a:rPr lang="en-US" sz="1600" dirty="0"/>
              <a:t> </a:t>
            </a:r>
            <a:r>
              <a:rPr lang="en-US" sz="1600" b="1" dirty="0"/>
              <a:t>Programs</a:t>
            </a:r>
            <a:r>
              <a:rPr lang="en-US" sz="1600" dirty="0"/>
              <a:t> are administered by </a:t>
            </a:r>
            <a:br>
              <a:rPr lang="en-US" sz="1600" dirty="0"/>
            </a:br>
            <a:r>
              <a:rPr lang="en-US" sz="1600" dirty="0"/>
              <a:t>highly respected study abroad organizations</a:t>
            </a:r>
            <a:br>
              <a:rPr lang="en-US" sz="1600" dirty="0"/>
            </a:br>
            <a:r>
              <a:rPr lang="en-US" sz="1600" dirty="0"/>
              <a:t>approved by Bentley. Students enroll in </a:t>
            </a:r>
            <a:br>
              <a:rPr lang="en-US" sz="1600" dirty="0"/>
            </a:br>
            <a:r>
              <a:rPr lang="en-US" sz="1600" dirty="0"/>
              <a:t>courses designed for American study abroad </a:t>
            </a:r>
            <a:br>
              <a:rPr lang="en-US" sz="1600" dirty="0"/>
            </a:br>
            <a:r>
              <a:rPr lang="en-US" sz="1600" dirty="0"/>
              <a:t>participants and typically follow an American </a:t>
            </a:r>
            <a:br>
              <a:rPr lang="en-US" sz="1600" dirty="0"/>
            </a:br>
            <a:r>
              <a:rPr lang="en-US" sz="1600" dirty="0"/>
              <a:t>model of teaching and assessment. Students </a:t>
            </a:r>
            <a:br>
              <a:rPr lang="en-US" sz="1600" dirty="0"/>
            </a:br>
            <a:r>
              <a:rPr lang="en-US" sz="1600" dirty="0"/>
              <a:t>may have the option to take some or all courses </a:t>
            </a:r>
            <a:br>
              <a:rPr lang="en-US" sz="1600" dirty="0"/>
            </a:br>
            <a:r>
              <a:rPr lang="en-US" sz="1600" dirty="0"/>
              <a:t>at foreign universities with local and international </a:t>
            </a:r>
            <a:br>
              <a:rPr lang="en-US" sz="1600" dirty="0"/>
            </a:br>
            <a:r>
              <a:rPr lang="en-US" sz="1600" dirty="0"/>
              <a:t>peers, in which case teaching and assessment </a:t>
            </a:r>
            <a:br>
              <a:rPr lang="en-US" sz="1600" dirty="0"/>
            </a:br>
            <a:r>
              <a:rPr lang="en-US" sz="1600" dirty="0"/>
              <a:t>methods are very different from those in the U.S. </a:t>
            </a:r>
            <a:br>
              <a:rPr lang="en-US" sz="1600" dirty="0"/>
            </a:br>
            <a:r>
              <a:rPr lang="en-US" sz="1600" dirty="0"/>
              <a:t>Affiliate programs typically offer a high level of </a:t>
            </a:r>
            <a:br>
              <a:rPr lang="en-US" sz="1600" dirty="0"/>
            </a:br>
            <a:r>
              <a:rPr lang="en-US" sz="1600" dirty="0"/>
              <a:t>on-site support.</a:t>
            </a:r>
          </a:p>
          <a:p>
            <a:r>
              <a:rPr lang="en-US" sz="1600" dirty="0"/>
              <a:t>To determine the program type, check </a:t>
            </a:r>
            <a:br>
              <a:rPr lang="en-US" sz="1600" dirty="0"/>
            </a:br>
            <a:r>
              <a:rPr lang="en-US" sz="1600" dirty="0"/>
              <a:t>out the “Program Category” found o</a:t>
            </a:r>
            <a:r>
              <a:rPr lang="en-US" sz="1600" dirty="0">
                <a:sym typeface="Wingdings" panose="05000000000000000000" pitchFamily="2" charset="2"/>
              </a:rPr>
              <a:t>n the</a:t>
            </a:r>
            <a:br>
              <a:rPr lang="en-US" sz="1600" dirty="0"/>
            </a:br>
            <a:r>
              <a:rPr lang="en-US" sz="1600" dirty="0">
                <a:sym typeface="Wingdings" panose="05000000000000000000" pitchFamily="2" charset="2"/>
              </a:rPr>
              <a:t>brochure page. See screen shot here:</a:t>
            </a:r>
            <a:endParaRPr lang="en-US" sz="1600" dirty="0"/>
          </a:p>
          <a:p>
            <a:r>
              <a:rPr lang="en-US" sz="1600" dirty="0">
                <a:sym typeface="Wingdings" panose="05000000000000000000" pitchFamily="2" charset="2"/>
                <a:hlinkClick r:id="rId3"/>
              </a:rPr>
              <a:t>View Program list</a:t>
            </a:r>
            <a:endParaRPr lang="en-US" sz="1600" dirty="0"/>
          </a:p>
        </p:txBody>
      </p:sp>
      <p:pic>
        <p:nvPicPr>
          <p:cNvPr id="5" name="Picture 5" descr="A screenshot of a cell phone&#10;&#10;Description automatically generated">
            <a:extLst>
              <a:ext uri="{FF2B5EF4-FFF2-40B4-BE49-F238E27FC236}">
                <a16:creationId xmlns:a16="http://schemas.microsoft.com/office/drawing/2014/main" id="{5C936127-1DA1-4B73-BB10-BA245A48D48D}"/>
              </a:ext>
            </a:extLst>
          </p:cNvPr>
          <p:cNvPicPr>
            <a:picLocks noChangeAspect="1"/>
          </p:cNvPicPr>
          <p:nvPr/>
        </p:nvPicPr>
        <p:blipFill>
          <a:blip r:embed="rId4"/>
          <a:stretch>
            <a:fillRect/>
          </a:stretch>
        </p:blipFill>
        <p:spPr>
          <a:xfrm>
            <a:off x="5715251" y="2512222"/>
            <a:ext cx="5515777" cy="4128571"/>
          </a:xfrm>
          <a:prstGeom prst="rect">
            <a:avLst/>
          </a:prstGeom>
        </p:spPr>
      </p:pic>
      <p:sp>
        <p:nvSpPr>
          <p:cNvPr id="6" name="Arrow: Right 5">
            <a:extLst>
              <a:ext uri="{FF2B5EF4-FFF2-40B4-BE49-F238E27FC236}">
                <a16:creationId xmlns:a16="http://schemas.microsoft.com/office/drawing/2014/main" id="{835C361B-86C1-45A9-B19C-72620C18FF15}"/>
              </a:ext>
            </a:extLst>
          </p:cNvPr>
          <p:cNvSpPr/>
          <p:nvPr/>
        </p:nvSpPr>
        <p:spPr>
          <a:xfrm>
            <a:off x="4780529" y="6161238"/>
            <a:ext cx="936434" cy="3672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10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673" y="530929"/>
            <a:ext cx="10058400" cy="1609344"/>
          </a:xfrm>
        </p:spPr>
        <p:txBody>
          <a:bodyPr/>
          <a:lstStyle/>
          <a:p>
            <a:r>
              <a:rPr lang="en-US" dirty="0"/>
              <a:t>Finances</a:t>
            </a:r>
          </a:p>
        </p:txBody>
      </p:sp>
      <p:sp>
        <p:nvSpPr>
          <p:cNvPr id="3" name="Content Placeholder 2"/>
          <p:cNvSpPr>
            <a:spLocks noGrp="1"/>
          </p:cNvSpPr>
          <p:nvPr>
            <p:ph idx="1"/>
          </p:nvPr>
        </p:nvSpPr>
        <p:spPr>
          <a:xfrm>
            <a:off x="888521" y="2167705"/>
            <a:ext cx="10239727" cy="4644575"/>
          </a:xfrm>
        </p:spPr>
        <p:txBody>
          <a:bodyPr>
            <a:normAutofit fontScale="85000" lnSpcReduction="20000"/>
          </a:bodyPr>
          <a:lstStyle/>
          <a:p>
            <a:r>
              <a:rPr lang="en-US" dirty="0"/>
              <a:t>Tuition &amp; Fees</a:t>
            </a:r>
          </a:p>
          <a:p>
            <a:pPr lvl="1"/>
            <a:r>
              <a:rPr lang="en-US" dirty="0"/>
              <a:t>Students pay Bentley University </a:t>
            </a:r>
            <a:r>
              <a:rPr lang="en-US" dirty="0">
                <a:solidFill>
                  <a:srgbClr val="0070C0"/>
                </a:solidFill>
                <a:hlinkClick r:id="rId2"/>
              </a:rPr>
              <a:t>tuition</a:t>
            </a:r>
            <a:r>
              <a:rPr lang="en-US" dirty="0"/>
              <a:t> for their semester abroad</a:t>
            </a:r>
          </a:p>
          <a:p>
            <a:pPr lvl="1"/>
            <a:r>
              <a:rPr lang="en-US" dirty="0"/>
              <a:t>Housing costs vary by program; in some cases housing is billed by Bentley while in others it is billed by the study abroad program/university directly</a:t>
            </a:r>
          </a:p>
          <a:p>
            <a:pPr lvl="1"/>
            <a:r>
              <a:rPr lang="en-US" dirty="0"/>
              <a:t>Students pay an </a:t>
            </a:r>
            <a:r>
              <a:rPr lang="en-US" dirty="0">
                <a:hlinkClick r:id="rId3"/>
              </a:rPr>
              <a:t>administrative fee </a:t>
            </a:r>
            <a:r>
              <a:rPr lang="en-US" dirty="0"/>
              <a:t>of $500</a:t>
            </a:r>
          </a:p>
          <a:p>
            <a:pPr lvl="1"/>
            <a:r>
              <a:rPr lang="en-US" dirty="0"/>
              <a:t>A “budget sheet” can be found on each program’s webpage and contains estimates on tuition, room &amp; board, international health insurance, and other extra fees</a:t>
            </a:r>
          </a:p>
          <a:p>
            <a:pPr lvl="1"/>
            <a:r>
              <a:rPr lang="en-US" dirty="0"/>
              <a:t>Personal expenses may include travel, books, visa, etc. and vary widely by program</a:t>
            </a:r>
          </a:p>
          <a:p>
            <a:r>
              <a:rPr lang="en-US" dirty="0"/>
              <a:t>Financial Aid</a:t>
            </a:r>
          </a:p>
          <a:p>
            <a:pPr lvl="1"/>
            <a:r>
              <a:rPr lang="en-US" dirty="0"/>
              <a:t>Students may apply federal, state, local &amp; Bentley aid to a semester abroad</a:t>
            </a:r>
          </a:p>
          <a:p>
            <a:pPr lvl="1"/>
            <a:r>
              <a:rPr lang="en-US" dirty="0"/>
              <a:t>Bentley aid is guaranteed for 1 semester only</a:t>
            </a:r>
          </a:p>
          <a:p>
            <a:r>
              <a:rPr lang="en-US" dirty="0"/>
              <a:t>Scholarships</a:t>
            </a:r>
          </a:p>
          <a:p>
            <a:pPr lvl="1"/>
            <a:r>
              <a:rPr lang="en-US" dirty="0">
                <a:hlinkClick r:id="rId4"/>
              </a:rPr>
              <a:t>Gilman </a:t>
            </a:r>
            <a:r>
              <a:rPr lang="en-US" dirty="0">
                <a:solidFill>
                  <a:srgbClr val="FFC000"/>
                </a:solidFill>
                <a:hlinkClick r:id="rId4"/>
              </a:rPr>
              <a:t>Scholarship</a:t>
            </a:r>
            <a:r>
              <a:rPr lang="en-US" dirty="0"/>
              <a:t> (for Pell Grant recipients only)</a:t>
            </a:r>
          </a:p>
          <a:p>
            <a:pPr lvl="1"/>
            <a:r>
              <a:rPr lang="en-US" dirty="0"/>
              <a:t>Other scholarships available for students on programs through IES, API, CIEE, Semester at Sea, The Alliance for Global Education and The American College of Thessaloniki</a:t>
            </a:r>
          </a:p>
          <a:p>
            <a:pPr lvl="1"/>
            <a:r>
              <a:rPr lang="en-US" dirty="0">
                <a:hlinkClick r:id="rId5"/>
              </a:rPr>
              <a:t>The Julius E. Babbitt Study Abroad Scholarship</a:t>
            </a:r>
            <a:r>
              <a:rPr lang="en-US" dirty="0"/>
              <a:t> </a:t>
            </a:r>
          </a:p>
          <a:p>
            <a:pPr lvl="1"/>
            <a:r>
              <a:rPr lang="en-US" dirty="0"/>
              <a:t>Robert Alan Study Abroad Scholarship (For </a:t>
            </a:r>
            <a:r>
              <a:rPr lang="en-US" dirty="0">
                <a:hlinkClick r:id="rId6"/>
              </a:rPr>
              <a:t>STEP</a:t>
            </a:r>
            <a:r>
              <a:rPr lang="en-US" dirty="0"/>
              <a:t> students only)</a:t>
            </a:r>
          </a:p>
          <a:p>
            <a:pPr lvl="1"/>
            <a:r>
              <a:rPr lang="en-US" dirty="0"/>
              <a:t>Many more scholarships are available, some of which can be found on our </a:t>
            </a:r>
            <a:r>
              <a:rPr lang="en-US" dirty="0">
                <a:hlinkClick r:id="rId7"/>
              </a:rPr>
              <a:t>website</a:t>
            </a:r>
            <a:r>
              <a:rPr lang="en-US" dirty="0"/>
              <a:t>, so do some research!</a:t>
            </a:r>
          </a:p>
          <a:p>
            <a:pPr marL="274320" lvl="1" indent="0">
              <a:buNone/>
            </a:pPr>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5924" y="82643"/>
            <a:ext cx="3613908" cy="2413978"/>
          </a:xfrm>
          <a:prstGeom prst="rect">
            <a:avLst/>
          </a:prstGeom>
        </p:spPr>
      </p:pic>
    </p:spTree>
    <p:extLst>
      <p:ext uri="{BB962C8B-B14F-4D97-AF65-F5344CB8AC3E}">
        <p14:creationId xmlns:p14="http://schemas.microsoft.com/office/powerpoint/2010/main" val="286374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19215"/>
            <a:ext cx="10058400" cy="1609344"/>
          </a:xfrm>
        </p:spPr>
        <p:txBody>
          <a:bodyPr/>
          <a:lstStyle/>
          <a:p>
            <a:r>
              <a:rPr lang="en-US" dirty="0"/>
              <a:t>Academics</a:t>
            </a:r>
          </a:p>
        </p:txBody>
      </p:sp>
      <p:sp>
        <p:nvSpPr>
          <p:cNvPr id="3" name="Content Placeholder 2"/>
          <p:cNvSpPr>
            <a:spLocks noGrp="1"/>
          </p:cNvSpPr>
          <p:nvPr>
            <p:ph idx="1"/>
          </p:nvPr>
        </p:nvSpPr>
        <p:spPr>
          <a:xfrm>
            <a:off x="1069848" y="1433706"/>
            <a:ext cx="10058400" cy="5314566"/>
          </a:xfrm>
          <a:ln w="28575">
            <a:solidFill>
              <a:schemeClr val="bg1"/>
            </a:solidFill>
          </a:ln>
        </p:spPr>
        <p:txBody>
          <a:bodyPr>
            <a:normAutofit lnSpcReduction="10000"/>
          </a:bodyPr>
          <a:lstStyle/>
          <a:p>
            <a:r>
              <a:rPr lang="en-US" sz="1800" dirty="0"/>
              <a:t>Save elective courses for your semester abroad; this allows for more flexibility in course selection abroad</a:t>
            </a:r>
          </a:p>
          <a:p>
            <a:r>
              <a:rPr lang="en-US" sz="1800" dirty="0"/>
              <a:t>Major courses are not guaranteed but it may be possible to take them abroad</a:t>
            </a:r>
          </a:p>
          <a:p>
            <a:r>
              <a:rPr lang="en-US" sz="1800" dirty="0"/>
              <a:t>Previously Approved Courses can be found on each program’s webpage </a:t>
            </a:r>
          </a:p>
          <a:p>
            <a:pPr lvl="1"/>
            <a:r>
              <a:rPr lang="en-US" sz="1600" dirty="0"/>
              <a:t>As shown here      </a:t>
            </a:r>
            <a:r>
              <a:rPr lang="en-US" sz="1600" dirty="0">
                <a:sym typeface="Wingdings" panose="05000000000000000000" pitchFamily="2" charset="2"/>
              </a:rPr>
              <a:t></a:t>
            </a:r>
            <a:endParaRPr lang="en-US" sz="1600" dirty="0"/>
          </a:p>
          <a:p>
            <a:pPr marL="274320" lvl="1" indent="0">
              <a:buNone/>
            </a:pPr>
            <a:r>
              <a:rPr lang="en-US" sz="1600" dirty="0"/>
              <a:t>the list displays the course </a:t>
            </a:r>
            <a:br>
              <a:rPr lang="en-US" sz="1600" dirty="0"/>
            </a:br>
            <a:r>
              <a:rPr lang="en-US" sz="1600" dirty="0"/>
              <a:t>abroad as well as the Bentley</a:t>
            </a:r>
            <a:br>
              <a:rPr lang="en-US" sz="1600" dirty="0"/>
            </a:br>
            <a:r>
              <a:rPr lang="en-US" sz="1600" dirty="0"/>
              <a:t>equivalency. Click on the</a:t>
            </a:r>
            <a:br>
              <a:rPr lang="en-US" sz="1600" dirty="0"/>
            </a:br>
            <a:r>
              <a:rPr lang="en-US" sz="1600" dirty="0"/>
              <a:t>small blue arrow (circled), and </a:t>
            </a:r>
            <a:br>
              <a:rPr lang="en-US" sz="1600" dirty="0"/>
            </a:br>
            <a:r>
              <a:rPr lang="en-US" sz="1600" dirty="0"/>
              <a:t>the Bentley equivalency will </a:t>
            </a:r>
            <a:br>
              <a:rPr lang="en-US" sz="1600" dirty="0"/>
            </a:br>
            <a:r>
              <a:rPr lang="en-US" sz="1600" dirty="0"/>
              <a:t>appear in a dropdown.</a:t>
            </a:r>
          </a:p>
          <a:p>
            <a:r>
              <a:rPr lang="en-US" sz="1800" dirty="0"/>
              <a:t>Course approval process</a:t>
            </a:r>
          </a:p>
          <a:p>
            <a:pPr lvl="1"/>
            <a:r>
              <a:rPr lang="en-US" sz="1600" dirty="0"/>
              <a:t>All course syllabi must be reviewed by Bentley faculty to determine eligibility for credit. In order to get a course reviewed, you must send the syllabus to your study abroad advisor.</a:t>
            </a:r>
          </a:p>
          <a:p>
            <a:r>
              <a:rPr lang="en-US" sz="1800" dirty="0"/>
              <a:t>Credits &amp; Grades</a:t>
            </a:r>
          </a:p>
          <a:p>
            <a:pPr lvl="1"/>
            <a:r>
              <a:rPr lang="en-US" sz="1600" dirty="0"/>
              <a:t>Students studying abroad in Bentley partner and affiliate semester programs earn Bentley credits and Bentley grades for all approved courses. If the host institution utilizes a different grading system, grades will be translated to the A-F system according to </a:t>
            </a:r>
            <a:r>
              <a:rPr lang="en-US" sz="1600" dirty="0">
                <a:hlinkClick r:id="rId3"/>
              </a:rPr>
              <a:t>Bentley’s equivalency scale</a:t>
            </a:r>
            <a:r>
              <a:rPr lang="en-US" sz="1600" dirty="0"/>
              <a:t>. The Bentley transcript will show the term abroad with all approved course titles, Bentley credits, and Bentley grades in the A-F system. The grades from abroad will not be factored into the Bentley GPA.</a:t>
            </a:r>
          </a:p>
          <a:p>
            <a:endParaRPr lang="en-US" dirty="0"/>
          </a:p>
        </p:txBody>
      </p:sp>
      <p:pic>
        <p:nvPicPr>
          <p:cNvPr id="7" name="Picture 6"/>
          <p:cNvPicPr>
            <a:picLocks noChangeAspect="1"/>
          </p:cNvPicPr>
          <p:nvPr/>
        </p:nvPicPr>
        <p:blipFill>
          <a:blip r:embed="rId4"/>
          <a:stretch>
            <a:fillRect/>
          </a:stretch>
        </p:blipFill>
        <p:spPr>
          <a:xfrm>
            <a:off x="4482465" y="2752915"/>
            <a:ext cx="5695950" cy="1571625"/>
          </a:xfrm>
          <a:prstGeom prst="rect">
            <a:avLst/>
          </a:prstGeom>
          <a:ln w="19050">
            <a:solidFill>
              <a:schemeClr val="tx1"/>
            </a:solidFill>
          </a:ln>
        </p:spPr>
      </p:pic>
    </p:spTree>
    <p:extLst>
      <p:ext uri="{BB962C8B-B14F-4D97-AF65-F5344CB8AC3E}">
        <p14:creationId xmlns:p14="http://schemas.microsoft.com/office/powerpoint/2010/main" val="306054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Planning</a:t>
            </a:r>
            <a:br>
              <a:rPr lang="en-US" dirty="0"/>
            </a:br>
            <a:r>
              <a:rPr lang="en-US" sz="1900" dirty="0" err="1"/>
              <a:t>Planning</a:t>
            </a:r>
            <a:r>
              <a:rPr lang="en-US" sz="1900" dirty="0"/>
              <a:t> ahead helps to ensure that your semester abroad fits in seamlessly with your graduation requirements.</a:t>
            </a:r>
            <a:endParaRPr lang="en-US" dirty="0"/>
          </a:p>
        </p:txBody>
      </p:sp>
      <p:sp>
        <p:nvSpPr>
          <p:cNvPr id="3" name="Content Placeholder 2"/>
          <p:cNvSpPr>
            <a:spLocks noGrp="1"/>
          </p:cNvSpPr>
          <p:nvPr>
            <p:ph idx="1"/>
          </p:nvPr>
        </p:nvSpPr>
        <p:spPr>
          <a:xfrm>
            <a:off x="1069848" y="2368296"/>
            <a:ext cx="10058400" cy="4050792"/>
          </a:xfrm>
        </p:spPr>
        <p:txBody>
          <a:bodyPr/>
          <a:lstStyle/>
          <a:p>
            <a:r>
              <a:rPr lang="en-US" sz="1900" dirty="0"/>
              <a:t>Make sure you have declared your major before you apply.</a:t>
            </a:r>
          </a:p>
          <a:p>
            <a:pPr lvl="0"/>
            <a:r>
              <a:rPr lang="en-US" sz="1900" dirty="0"/>
              <a:t>Check out and understand your Degree Works Audit!</a:t>
            </a:r>
          </a:p>
          <a:p>
            <a:r>
              <a:rPr lang="en-US" sz="1900" dirty="0"/>
              <a:t>Remember to research the academics of your study abroad programs of interest and consider how they fit in with your Bentley degree requirements. </a:t>
            </a:r>
          </a:p>
          <a:p>
            <a:r>
              <a:rPr lang="en-US" sz="1900" dirty="0"/>
              <a:t>If accepted to study abroad, you will map out your remaining academic requirements by completing a Plan of Study. This allows you to better understand your degree requirements and how study abroad will impact your academic progression. More info on Plan of Study can be found on the next slide. </a:t>
            </a:r>
            <a:endParaRPr lang="en-US" sz="2000" dirty="0"/>
          </a:p>
          <a:p>
            <a:endParaRPr lang="en-US" dirty="0"/>
          </a:p>
          <a:p>
            <a:endParaRPr lang="en-US" dirty="0"/>
          </a:p>
        </p:txBody>
      </p:sp>
    </p:spTree>
    <p:extLst>
      <p:ext uri="{BB962C8B-B14F-4D97-AF65-F5344CB8AC3E}">
        <p14:creationId xmlns:p14="http://schemas.microsoft.com/office/powerpoint/2010/main" val="152765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Study Requirement</a:t>
            </a:r>
          </a:p>
        </p:txBody>
      </p:sp>
      <p:sp>
        <p:nvSpPr>
          <p:cNvPr id="3" name="Content Placeholder 2"/>
          <p:cNvSpPr>
            <a:spLocks noGrp="1"/>
          </p:cNvSpPr>
          <p:nvPr>
            <p:ph idx="1"/>
          </p:nvPr>
        </p:nvSpPr>
        <p:spPr/>
        <p:txBody>
          <a:bodyPr/>
          <a:lstStyle/>
          <a:p>
            <a:r>
              <a:rPr lang="en-US" dirty="0"/>
              <a:t>Undergraduate Academic Services and the Office of International Education will provide you with information, materials, and support to develop your official Plan of Study.</a:t>
            </a:r>
          </a:p>
          <a:p>
            <a:r>
              <a:rPr lang="en-US" dirty="0"/>
              <a:t>Academic Advisors in Undergraduate Academic Services will review and approve your Plan of Study.</a:t>
            </a:r>
          </a:p>
          <a:p>
            <a:r>
              <a:rPr lang="en-US" dirty="0"/>
              <a:t>You will receive more information about creating your Plan of Study during the application process.</a:t>
            </a:r>
          </a:p>
          <a:p>
            <a:r>
              <a:rPr lang="en-US" dirty="0"/>
              <a:t>We strongly suggest you become familiar with Degree Works and attend an “Academic Planning for Study Abroad” info session to ensure you will be able to fit a semester abroad into your academic requirements and complete your Plan of Study.</a:t>
            </a:r>
          </a:p>
          <a:p>
            <a:endParaRPr lang="en-US" dirty="0"/>
          </a:p>
        </p:txBody>
      </p:sp>
    </p:spTree>
    <p:extLst>
      <p:ext uri="{BB962C8B-B14F-4D97-AF65-F5344CB8AC3E}">
        <p14:creationId xmlns:p14="http://schemas.microsoft.com/office/powerpoint/2010/main" val="417637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27" y="681402"/>
            <a:ext cx="10058400" cy="1609344"/>
          </a:xfrm>
        </p:spPr>
        <p:txBody>
          <a:bodyPr/>
          <a:lstStyle/>
          <a:p>
            <a:r>
              <a:rPr lang="en-US" dirty="0"/>
              <a:t>Eligibility Criteria</a:t>
            </a:r>
          </a:p>
        </p:txBody>
      </p:sp>
      <p:sp>
        <p:nvSpPr>
          <p:cNvPr id="3" name="Content Placeholder 2"/>
          <p:cNvSpPr>
            <a:spLocks noGrp="1"/>
          </p:cNvSpPr>
          <p:nvPr>
            <p:ph idx="1"/>
          </p:nvPr>
        </p:nvSpPr>
        <p:spPr>
          <a:xfrm>
            <a:off x="491107" y="2526517"/>
            <a:ext cx="9902956" cy="4050792"/>
          </a:xfrm>
        </p:spPr>
        <p:txBody>
          <a:bodyPr/>
          <a:lstStyle/>
          <a:p>
            <a:r>
              <a:rPr lang="en-US" dirty="0"/>
              <a:t>3.0 Strongly recommended</a:t>
            </a:r>
          </a:p>
          <a:p>
            <a:pPr lvl="1"/>
            <a:r>
              <a:rPr lang="en-US" dirty="0"/>
              <a:t>Certain programs require 3.0</a:t>
            </a:r>
          </a:p>
          <a:p>
            <a:pPr lvl="1"/>
            <a:r>
              <a:rPr lang="en-US" dirty="0"/>
              <a:t>Applicants with a GPA below 3.0 should meet with an advisor </a:t>
            </a:r>
            <a:br>
              <a:rPr lang="en-US" dirty="0"/>
            </a:br>
            <a:r>
              <a:rPr lang="en-US" dirty="0"/>
              <a:t>to discuss program options prior to submitting an application.  </a:t>
            </a:r>
            <a:br>
              <a:rPr lang="en-US" dirty="0"/>
            </a:br>
            <a:r>
              <a:rPr lang="en-US" dirty="0"/>
              <a:t>A GPA of 2.5 is the minimum for consideration.</a:t>
            </a:r>
          </a:p>
          <a:p>
            <a:r>
              <a:rPr lang="en-US" dirty="0"/>
              <a:t>Declared Major</a:t>
            </a:r>
          </a:p>
          <a:p>
            <a:r>
              <a:rPr lang="en-US" dirty="0"/>
              <a:t>Good academic &amp; judicial standing</a:t>
            </a:r>
          </a:p>
          <a:p>
            <a:r>
              <a:rPr lang="en-US" dirty="0"/>
              <a:t>Pass one of the following prerequisite courses: </a:t>
            </a:r>
          </a:p>
          <a:p>
            <a:pPr lvl="1"/>
            <a:r>
              <a:rPr lang="en-US" dirty="0"/>
              <a:t>GLS 101, 102, 110, 114, 116 </a:t>
            </a:r>
            <a:r>
              <a:rPr lang="en-US" b="1" u="sng" dirty="0"/>
              <a:t>OR</a:t>
            </a:r>
            <a:r>
              <a:rPr lang="en-US" dirty="0"/>
              <a:t> any Modern Language course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761" y="470742"/>
            <a:ext cx="4185834" cy="4185834"/>
          </a:xfrm>
          <a:prstGeom prst="rect">
            <a:avLst/>
          </a:prstGeom>
        </p:spPr>
      </p:pic>
    </p:spTree>
    <p:extLst>
      <p:ext uri="{BB962C8B-B14F-4D97-AF65-F5344CB8AC3E}">
        <p14:creationId xmlns:p14="http://schemas.microsoft.com/office/powerpoint/2010/main" val="22258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65" y="565657"/>
            <a:ext cx="10058400" cy="1609344"/>
          </a:xfrm>
        </p:spPr>
        <p:txBody>
          <a:bodyPr/>
          <a:lstStyle/>
          <a:p>
            <a:r>
              <a:rPr lang="en-US" dirty="0"/>
              <a:t>Acceptance Decisions</a:t>
            </a:r>
          </a:p>
        </p:txBody>
      </p:sp>
      <p:sp>
        <p:nvSpPr>
          <p:cNvPr id="3" name="Content Placeholder 2"/>
          <p:cNvSpPr>
            <a:spLocks noGrp="1"/>
          </p:cNvSpPr>
          <p:nvPr>
            <p:ph idx="1"/>
          </p:nvPr>
        </p:nvSpPr>
        <p:spPr>
          <a:xfrm>
            <a:off x="537415" y="1898249"/>
            <a:ext cx="7738483" cy="4864264"/>
          </a:xfrm>
        </p:spPr>
        <p:txBody>
          <a:bodyPr>
            <a:normAutofit fontScale="85000" lnSpcReduction="20000"/>
          </a:bodyPr>
          <a:lstStyle/>
          <a:p>
            <a:r>
              <a:rPr lang="en-US" dirty="0"/>
              <a:t>We have hard decisions to make! Here’s what we consider:</a:t>
            </a:r>
          </a:p>
          <a:p>
            <a:pPr lvl="1"/>
            <a:r>
              <a:rPr lang="en-US" dirty="0"/>
              <a:t>Do you meet the requirements? (refer to “eligibility criteria” slide)</a:t>
            </a:r>
          </a:p>
          <a:p>
            <a:pPr lvl="1"/>
            <a:r>
              <a:rPr lang="en-US" dirty="0"/>
              <a:t>Did you write high quality essays?</a:t>
            </a:r>
          </a:p>
          <a:p>
            <a:pPr lvl="1"/>
            <a:r>
              <a:rPr lang="en-US" dirty="0"/>
              <a:t>Did you receive a good faculty recommendation if applicable?</a:t>
            </a:r>
          </a:p>
          <a:p>
            <a:pPr lvl="2"/>
            <a:r>
              <a:rPr lang="en-US" sz="1400" dirty="0"/>
              <a:t>Some programs require a faculty recommendation. You will see this as part of the application criteria when you begin an application. Don’t forget to ask your professor if they will complete your recommendation </a:t>
            </a:r>
            <a:r>
              <a:rPr lang="en-US" sz="1400" b="1" u="sng" dirty="0"/>
              <a:t>before</a:t>
            </a:r>
            <a:r>
              <a:rPr lang="en-US" sz="1400" dirty="0"/>
              <a:t> entering their name in your online application!</a:t>
            </a:r>
          </a:p>
          <a:p>
            <a:pPr lvl="1"/>
            <a:r>
              <a:rPr lang="en-US" dirty="0"/>
              <a:t>Does your preferred program have limited spots available?</a:t>
            </a:r>
          </a:p>
          <a:p>
            <a:pPr lvl="1"/>
            <a:r>
              <a:rPr lang="en-US" dirty="0"/>
              <a:t>Have we achieved a balance between fall and spring?</a:t>
            </a:r>
          </a:p>
          <a:p>
            <a:r>
              <a:rPr lang="en-US" dirty="0"/>
              <a:t>All students should thoughtfully consider their second and third choice programs</a:t>
            </a:r>
          </a:p>
          <a:p>
            <a:pPr lvl="1"/>
            <a:r>
              <a:rPr lang="en-US" dirty="0"/>
              <a:t>High demand programs are not recommended for a second or third choice. These programs include API in Barcelona, Universidad </a:t>
            </a:r>
            <a:r>
              <a:rPr lang="en-US" dirty="0" err="1"/>
              <a:t>Pontificia</a:t>
            </a:r>
            <a:r>
              <a:rPr lang="en-US" dirty="0"/>
              <a:t> </a:t>
            </a:r>
            <a:r>
              <a:rPr lang="en-US" dirty="0" err="1"/>
              <a:t>Comillas</a:t>
            </a:r>
            <a:r>
              <a:rPr lang="en-US" dirty="0"/>
              <a:t> in Madrid, Bond University in Australia, Lorenzo </a:t>
            </a:r>
            <a:r>
              <a:rPr lang="en-US" dirty="0" err="1"/>
              <a:t>de’Medici</a:t>
            </a:r>
            <a:r>
              <a:rPr lang="en-US" dirty="0"/>
              <a:t> in Florence, IES Milan, and Semester at Sea.</a:t>
            </a:r>
          </a:p>
          <a:p>
            <a:pPr lvl="1"/>
            <a:r>
              <a:rPr lang="en-US" b="1" dirty="0"/>
              <a:t>Please note: </a:t>
            </a:r>
            <a:r>
              <a:rPr lang="en-US" dirty="0"/>
              <a:t>You can only submit ONE application per term. You do not need separate applications for your second &amp; third choice programs.</a:t>
            </a:r>
          </a:p>
          <a:p>
            <a:r>
              <a:rPr lang="en-US" dirty="0"/>
              <a:t>Be open to studying abroad </a:t>
            </a:r>
            <a:r>
              <a:rPr lang="en-US" u="sng" dirty="0"/>
              <a:t>without</a:t>
            </a:r>
            <a:r>
              <a:rPr lang="en-US" dirty="0"/>
              <a:t> your friends</a:t>
            </a:r>
          </a:p>
          <a:p>
            <a:pPr lvl="1"/>
            <a:r>
              <a:rPr lang="en-US" dirty="0"/>
              <a:t>Our priority is always to give students their first choice program and semester, but it’s not always possible. It’s important to be open to other programs and to consider your goals for study abroad independently from those of </a:t>
            </a:r>
            <a:r>
              <a:rPr lang="en-US"/>
              <a:t>your friends.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98" y="796725"/>
            <a:ext cx="3692322" cy="4921875"/>
          </a:xfrm>
          <a:prstGeom prst="rect">
            <a:avLst/>
          </a:prstGeom>
        </p:spPr>
      </p:pic>
    </p:spTree>
    <p:extLst>
      <p:ext uri="{BB962C8B-B14F-4D97-AF65-F5344CB8AC3E}">
        <p14:creationId xmlns:p14="http://schemas.microsoft.com/office/powerpoint/2010/main" val="375476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28" y="365125"/>
            <a:ext cx="11042904" cy="1325563"/>
          </a:xfrm>
        </p:spPr>
        <p:txBody>
          <a:bodyPr>
            <a:normAutofit fontScale="90000"/>
          </a:bodyPr>
          <a:lstStyle/>
          <a:p>
            <a:r>
              <a:rPr lang="en-US" dirty="0"/>
              <a:t>Housing @ Bentley </a:t>
            </a:r>
            <a:br>
              <a:rPr lang="en-US" dirty="0"/>
            </a:br>
            <a:r>
              <a:rPr lang="en-US" dirty="0"/>
              <a:t>before &amp; after study abroad</a:t>
            </a:r>
          </a:p>
        </p:txBody>
      </p:sp>
      <p:sp>
        <p:nvSpPr>
          <p:cNvPr id="3" name="Content Placeholder 2"/>
          <p:cNvSpPr>
            <a:spLocks noGrp="1"/>
          </p:cNvSpPr>
          <p:nvPr>
            <p:ph idx="1"/>
          </p:nvPr>
        </p:nvSpPr>
        <p:spPr>
          <a:xfrm>
            <a:off x="919374" y="1843611"/>
            <a:ext cx="10058400" cy="4050792"/>
          </a:xfrm>
        </p:spPr>
        <p:txBody>
          <a:bodyPr/>
          <a:lstStyle/>
          <a:p>
            <a:r>
              <a:rPr lang="en-US" dirty="0"/>
              <a:t>Students studying abroad in the </a:t>
            </a:r>
            <a:r>
              <a:rPr lang="en-US" b="1" dirty="0"/>
              <a:t>fall</a:t>
            </a:r>
            <a:r>
              <a:rPr lang="en-US" dirty="0"/>
              <a:t> will be placed in open individual spaces in on-campus housing in the spring</a:t>
            </a:r>
          </a:p>
          <a:p>
            <a:pPr lvl="1"/>
            <a:r>
              <a:rPr lang="en-US" dirty="0"/>
              <a:t>The Office of Residential Life cannot guarantee that students will live with their friends upon their return to Bentley</a:t>
            </a:r>
          </a:p>
          <a:p>
            <a:pPr lvl="1"/>
            <a:r>
              <a:rPr lang="en-US" dirty="0"/>
              <a:t>Contact the Office of Residential Life with questions</a:t>
            </a:r>
          </a:p>
          <a:p>
            <a:pPr marL="274320" lvl="1" indent="0">
              <a:buNone/>
            </a:pPr>
            <a:endParaRPr lang="en-US" dirty="0"/>
          </a:p>
          <a:p>
            <a:r>
              <a:rPr lang="en-US" dirty="0"/>
              <a:t>Students studying abroad in the </a:t>
            </a:r>
            <a:r>
              <a:rPr lang="en-US" b="1" dirty="0"/>
              <a:t>spring</a:t>
            </a:r>
            <a:r>
              <a:rPr lang="en-US" dirty="0"/>
              <a:t> will select their housing and roommates for the fall semester through the normal housing process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764" y="4522343"/>
            <a:ext cx="3252381" cy="21629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278" y="4522343"/>
            <a:ext cx="3345081" cy="21629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359" y="4523729"/>
            <a:ext cx="2882097" cy="2161573"/>
          </a:xfrm>
          <a:prstGeom prst="rect">
            <a:avLst/>
          </a:prstGeom>
        </p:spPr>
      </p:pic>
    </p:spTree>
    <p:extLst>
      <p:ext uri="{BB962C8B-B14F-4D97-AF65-F5344CB8AC3E}">
        <p14:creationId xmlns:p14="http://schemas.microsoft.com/office/powerpoint/2010/main" val="1911335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A53D45A60CB64A91B90F30FA0CADB4" ma:contentTypeVersion="" ma:contentTypeDescription="Create a new document." ma:contentTypeScope="" ma:versionID="06c2698529af7bb99559b3df75278be9">
  <xsd:schema xmlns:xsd="http://www.w3.org/2001/XMLSchema" xmlns:xs="http://www.w3.org/2001/XMLSchema" xmlns:p="http://schemas.microsoft.com/office/2006/metadata/properties" xmlns:ns1="http://schemas.microsoft.com/sharepoint/v3" xmlns:ns2="2363950e-ec2e-44e4-ba46-3c0f0c19597f" xmlns:ns3="90b5d916-28cc-488c-a74a-507d2a370ce4" targetNamespace="http://schemas.microsoft.com/office/2006/metadata/properties" ma:root="true" ma:fieldsID="bdbb5c74a21b244ff386a393d0f7f1bc" ns1:_="" ns2:_="" ns3:_="">
    <xsd:import namespace="http://schemas.microsoft.com/sharepoint/v3"/>
    <xsd:import namespace="2363950e-ec2e-44e4-ba46-3c0f0c19597f"/>
    <xsd:import namespace="90b5d916-28cc-488c-a74a-507d2a370ce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3950e-ec2e-44e4-ba46-3c0f0c1959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b5d916-28cc-488c-a74a-507d2a370c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D9BF0-0D5C-468C-825F-6D9992572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63950e-ec2e-44e4-ba46-3c0f0c19597f"/>
    <ds:schemaRef ds:uri="90b5d916-28cc-488c-a74a-507d2a370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EBC4FF-2A3D-40DB-A615-956C94E8682E}">
  <ds:schemaRefs>
    <ds:schemaRef ds:uri="http://schemas.microsoft.com/office/infopath/2007/PartnerControls"/>
    <ds:schemaRef ds:uri="2363950e-ec2e-44e4-ba46-3c0f0c19597f"/>
    <ds:schemaRef ds:uri="http://purl.org/dc/elements/1.1/"/>
    <ds:schemaRef ds:uri="http://schemas.microsoft.com/office/2006/metadata/properties"/>
    <ds:schemaRef ds:uri="http://schemas.microsoft.com/sharepoint/v3"/>
    <ds:schemaRef ds:uri="90b5d916-28cc-488c-a74a-507d2a370ce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3401B61-EFA4-4A51-9E3E-8954345DF6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1539</TotalTime>
  <Words>1582</Words>
  <Application>Microsoft Macintosh PowerPoint</Application>
  <PresentationFormat>Widescreen</PresentationFormat>
  <Paragraphs>114</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Trebuchet MS</vt:lpstr>
      <vt:lpstr>Wingdings</vt:lpstr>
      <vt:lpstr>Wood Type</vt:lpstr>
      <vt:lpstr>Study Abroad 101</vt:lpstr>
      <vt:lpstr>Types of programs</vt:lpstr>
      <vt:lpstr>Finances</vt:lpstr>
      <vt:lpstr>Academics</vt:lpstr>
      <vt:lpstr>Academic Planning Planning ahead helps to ensure that your semester abroad fits in seamlessly with your graduation requirements.</vt:lpstr>
      <vt:lpstr>Plan of Study Requirement</vt:lpstr>
      <vt:lpstr>Eligibility Criteria</vt:lpstr>
      <vt:lpstr>Acceptance Decisions</vt:lpstr>
      <vt:lpstr>Housing @ Bentley  before &amp; after study abroad</vt:lpstr>
      <vt:lpstr>Internship/job search</vt:lpstr>
      <vt:lpstr>Dates &amp; Deadlines</vt:lpstr>
      <vt:lpstr>Next steps </vt:lpstr>
      <vt:lpstr>  THANK YOU  Cronin Office of International Education Adamian 161 781-891-3474 GA_Study_Abroad@Bentley.edu  </vt:lpstr>
    </vt:vector>
  </TitlesOfParts>
  <Company>Bentley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Abroad 101</dc:title>
  <dc:creator>Schuller, Lauren</dc:creator>
  <cp:lastModifiedBy>Talay, Casey</cp:lastModifiedBy>
  <cp:revision>134</cp:revision>
  <dcterms:created xsi:type="dcterms:W3CDTF">2016-06-28T15:17:52Z</dcterms:created>
  <dcterms:modified xsi:type="dcterms:W3CDTF">2021-09-07T20:09:54Z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0x0101004FA53D45A60CB64A91B90F30FA0CADB4</vt:lpwstr>
  </property>
  <property fmtid="{D5CDD505-2E9C-101B-9397-08002B2CF9AE}" pid="3" name="Order">
    <vt:r8>955200</vt:r8>
  </property>
</Properties>
</file>